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2"/>
    <p:sldMasterId id="2147483661" r:id="rId3"/>
    <p:sldMasterId id="2147483687" r:id="rId4"/>
  </p:sldMasterIdLst>
  <p:notesMasterIdLst>
    <p:notesMasterId r:id="rId21"/>
  </p:notesMasterIdLst>
  <p:handoutMasterIdLst>
    <p:handoutMasterId r:id="rId22"/>
  </p:handoutMasterIdLst>
  <p:sldIdLst>
    <p:sldId id="278" r:id="rId5"/>
    <p:sldId id="354" r:id="rId6"/>
    <p:sldId id="340" r:id="rId7"/>
    <p:sldId id="341" r:id="rId8"/>
    <p:sldId id="342" r:id="rId9"/>
    <p:sldId id="343" r:id="rId10"/>
    <p:sldId id="344" r:id="rId11"/>
    <p:sldId id="353" r:id="rId12"/>
    <p:sldId id="352" r:id="rId13"/>
    <p:sldId id="346" r:id="rId14"/>
    <p:sldId id="351" r:id="rId15"/>
    <p:sldId id="347" r:id="rId16"/>
    <p:sldId id="348" r:id="rId17"/>
    <p:sldId id="349" r:id="rId18"/>
    <p:sldId id="350" r:id="rId19"/>
    <p:sldId id="310" r:id="rId20"/>
  </p:sldIdLst>
  <p:sldSz cx="9906000" cy="6858000" type="A4"/>
  <p:notesSz cx="7102475" cy="89725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99"/>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45" autoAdjust="0"/>
    <p:restoredTop sz="90377" autoAdjust="0"/>
  </p:normalViewPr>
  <p:slideViewPr>
    <p:cSldViewPr snapToGrid="0">
      <p:cViewPr varScale="1">
        <p:scale>
          <a:sx n="73" d="100"/>
          <a:sy n="73" d="100"/>
        </p:scale>
        <p:origin x="1104" y="78"/>
      </p:cViewPr>
      <p:guideLst/>
    </p:cSldViewPr>
  </p:slideViewPr>
  <p:notesTextViewPr>
    <p:cViewPr>
      <p:scale>
        <a:sx n="1" d="1"/>
        <a:sy n="1" d="1"/>
      </p:scale>
      <p:origin x="0" y="0"/>
    </p:cViewPr>
  </p:notesTextViewPr>
  <p:notesViewPr>
    <p:cSldViewPr snapToGrid="0">
      <p:cViewPr varScale="1">
        <p:scale>
          <a:sx n="57" d="100"/>
          <a:sy n="57" d="100"/>
        </p:scale>
        <p:origin x="279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slideMaster" Target="slideMasters/slideMaster2.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3.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FBD35F-01B1-4CEA-9F19-58052AD51E92}" type="doc">
      <dgm:prSet loTypeId="urn:microsoft.com/office/officeart/2011/layout/HexagonRadial" loCatId="cycle" qsTypeId="urn:microsoft.com/office/officeart/2005/8/quickstyle/simple1" qsCatId="simple" csTypeId="urn:microsoft.com/office/officeart/2005/8/colors/accent1_2" csCatId="accent1" phldr="1"/>
      <dgm:spPr>
        <a:scene3d>
          <a:camera prst="orthographicFront">
            <a:rot lat="0" lon="0" rev="0"/>
          </a:camera>
          <a:lightRig rig="balanced" dir="t">
            <a:rot lat="0" lon="0" rev="8700000"/>
          </a:lightRig>
        </a:scene3d>
      </dgm:spPr>
      <dgm:t>
        <a:bodyPr/>
        <a:lstStyle/>
        <a:p>
          <a:endParaRPr lang="en-US"/>
        </a:p>
      </dgm:t>
    </dgm:pt>
    <dgm:pt modelId="{0DD39081-DB65-49A6-9DCF-5E0F136193AC}">
      <dgm:prSet phldrT="[Text]" custT="1"/>
      <dgm:spPr>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2400" b="1" dirty="0" smtClean="0"/>
            <a:t>Effects of </a:t>
          </a:r>
          <a:r>
            <a:rPr lang="en-US" sz="2400" b="1" smtClean="0"/>
            <a:t>Bonus Issue</a:t>
          </a:r>
          <a:endParaRPr lang="en-US" sz="2400" b="1"/>
        </a:p>
      </dgm:t>
    </dgm:pt>
    <dgm:pt modelId="{EB47025B-37B3-4DAB-8852-DBF760A6CD2A}" type="parTrans" cxnId="{B0863594-9738-4A10-A196-81AB2AF654B8}">
      <dgm:prSet/>
      <dgm:spPr/>
      <dgm:t>
        <a:bodyPr/>
        <a:lstStyle/>
        <a:p>
          <a:endParaRPr lang="en-US" sz="2800" b="1"/>
        </a:p>
      </dgm:t>
    </dgm:pt>
    <dgm:pt modelId="{D8A6060A-BC05-42D4-84CB-D5CC9656E71F}" type="sibTrans" cxnId="{B0863594-9738-4A10-A196-81AB2AF654B8}">
      <dgm:prSet/>
      <dgm:spPr/>
      <dgm:t>
        <a:bodyPr/>
        <a:lstStyle/>
        <a:p>
          <a:endParaRPr lang="en-US" sz="2800" b="1"/>
        </a:p>
      </dgm:t>
    </dgm:pt>
    <dgm:pt modelId="{5A4028AC-889C-4BBE-A427-860882AE619D}">
      <dgm:prSet phldrT="[Text]" custT="1"/>
      <dgm:spPr>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IN" sz="1200" b="1" dirty="0" smtClean="0">
              <a:solidFill>
                <a:schemeClr val="tx1"/>
              </a:solidFill>
            </a:rPr>
            <a:t>Increases number of outstanding equity shares</a:t>
          </a:r>
          <a:endParaRPr lang="en-US" sz="1200" b="1" dirty="0">
            <a:solidFill>
              <a:schemeClr val="tx1"/>
            </a:solidFill>
          </a:endParaRPr>
        </a:p>
      </dgm:t>
    </dgm:pt>
    <dgm:pt modelId="{D4FE518C-5018-40AC-8C91-785D82F3CE7E}" type="parTrans" cxnId="{5084E2D8-F448-4B50-B851-B793B612D613}">
      <dgm:prSet/>
      <dgm:spPr/>
      <dgm:t>
        <a:bodyPr/>
        <a:lstStyle/>
        <a:p>
          <a:endParaRPr lang="en-US" sz="2800" b="1"/>
        </a:p>
      </dgm:t>
    </dgm:pt>
    <dgm:pt modelId="{441B941C-CBC6-4D65-82D1-8BF443B22B2B}" type="sibTrans" cxnId="{5084E2D8-F448-4B50-B851-B793B612D613}">
      <dgm:prSet/>
      <dgm:spPr/>
      <dgm:t>
        <a:bodyPr/>
        <a:lstStyle/>
        <a:p>
          <a:endParaRPr lang="en-US" sz="2800" b="1"/>
        </a:p>
      </dgm:t>
    </dgm:pt>
    <dgm:pt modelId="{3412F7C0-1206-4007-96FE-B2B0DA6AD57E}">
      <dgm:prSet phldrT="[Text]" custT="1"/>
      <dgm:spPr>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IN" sz="1200" b="1" dirty="0" smtClean="0">
              <a:solidFill>
                <a:schemeClr val="tx1"/>
              </a:solidFill>
            </a:rPr>
            <a:t>Reduces share price in proportion to number of bonus shares issued.</a:t>
          </a:r>
          <a:endParaRPr lang="en-US" sz="1200" b="1" dirty="0">
            <a:solidFill>
              <a:schemeClr val="tx1"/>
            </a:solidFill>
          </a:endParaRPr>
        </a:p>
      </dgm:t>
    </dgm:pt>
    <dgm:pt modelId="{30608464-C38C-4892-AC0F-82D7E26AEA43}" type="parTrans" cxnId="{036B4374-3379-4EF9-9875-D7CD3813CC4B}">
      <dgm:prSet/>
      <dgm:spPr/>
      <dgm:t>
        <a:bodyPr/>
        <a:lstStyle/>
        <a:p>
          <a:endParaRPr lang="en-US" sz="2800" b="1"/>
        </a:p>
      </dgm:t>
    </dgm:pt>
    <dgm:pt modelId="{0BABA7DF-C810-406E-AD50-A22D18E9FB03}" type="sibTrans" cxnId="{036B4374-3379-4EF9-9875-D7CD3813CC4B}">
      <dgm:prSet/>
      <dgm:spPr/>
      <dgm:t>
        <a:bodyPr/>
        <a:lstStyle/>
        <a:p>
          <a:endParaRPr lang="en-US" sz="2800" b="1"/>
        </a:p>
      </dgm:t>
    </dgm:pt>
    <dgm:pt modelId="{918E4151-E0AD-49FE-B7A7-301F2ED8AE9A}">
      <dgm:prSet phldrT="[Text]" custT="1"/>
      <dgm:spPr>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IN" sz="1200" b="1" dirty="0" smtClean="0">
              <a:solidFill>
                <a:schemeClr val="tx1"/>
              </a:solidFill>
            </a:rPr>
            <a:t>Reduces free reserves and surplus of the Company. </a:t>
          </a:r>
          <a:endParaRPr lang="en-US" sz="1200" b="1" dirty="0">
            <a:solidFill>
              <a:schemeClr val="tx1"/>
            </a:solidFill>
          </a:endParaRPr>
        </a:p>
      </dgm:t>
    </dgm:pt>
    <dgm:pt modelId="{12045976-14ED-48B6-9302-A58F4384A7C3}" type="parTrans" cxnId="{9D945D10-DC5E-426A-8048-2FA1A083A289}">
      <dgm:prSet/>
      <dgm:spPr/>
      <dgm:t>
        <a:bodyPr/>
        <a:lstStyle/>
        <a:p>
          <a:endParaRPr lang="en-US" sz="2800" b="1"/>
        </a:p>
      </dgm:t>
    </dgm:pt>
    <dgm:pt modelId="{A1271CA2-0FB1-4EF4-BF11-9CA68A810D63}" type="sibTrans" cxnId="{9D945D10-DC5E-426A-8048-2FA1A083A289}">
      <dgm:prSet/>
      <dgm:spPr/>
      <dgm:t>
        <a:bodyPr/>
        <a:lstStyle/>
        <a:p>
          <a:endParaRPr lang="en-US" sz="2800" b="1"/>
        </a:p>
      </dgm:t>
    </dgm:pt>
    <dgm:pt modelId="{D7C09B07-EC39-47C1-A0E4-19BC51C8A216}">
      <dgm:prSet phldrT="[Text]" custT="1"/>
      <dgm:spPr>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IN" sz="1200" b="1" dirty="0" smtClean="0">
              <a:solidFill>
                <a:schemeClr val="tx1"/>
              </a:solidFill>
            </a:rPr>
            <a:t>Creates  implicit value per equity share</a:t>
          </a:r>
          <a:endParaRPr lang="en-US" sz="1200" b="1" dirty="0">
            <a:solidFill>
              <a:schemeClr val="tx1"/>
            </a:solidFill>
          </a:endParaRPr>
        </a:p>
      </dgm:t>
    </dgm:pt>
    <dgm:pt modelId="{E881D7B0-3F5B-4BA8-AB44-63E9C56B446F}" type="parTrans" cxnId="{3AE9FEAD-D1B8-4DCC-9BC1-2AF69BC184BA}">
      <dgm:prSet/>
      <dgm:spPr/>
      <dgm:t>
        <a:bodyPr/>
        <a:lstStyle/>
        <a:p>
          <a:endParaRPr lang="en-US" sz="2800" b="1"/>
        </a:p>
      </dgm:t>
    </dgm:pt>
    <dgm:pt modelId="{86A88107-3577-4423-B113-0A7BEB5A4FE7}" type="sibTrans" cxnId="{3AE9FEAD-D1B8-4DCC-9BC1-2AF69BC184BA}">
      <dgm:prSet/>
      <dgm:spPr/>
      <dgm:t>
        <a:bodyPr/>
        <a:lstStyle/>
        <a:p>
          <a:endParaRPr lang="en-US" sz="2800" b="1"/>
        </a:p>
      </dgm:t>
    </dgm:pt>
    <dgm:pt modelId="{74A1DD09-51D1-43DB-BA7E-55B343CF0D89}">
      <dgm:prSet phldrT="[Text]" custT="1"/>
      <dgm:spPr>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IN" sz="1200" b="1" dirty="0" smtClean="0">
              <a:solidFill>
                <a:schemeClr val="tx1"/>
              </a:solidFill>
            </a:rPr>
            <a:t>Increases liquidity in equity shares on the stock exchanges</a:t>
          </a:r>
          <a:endParaRPr lang="en-US" sz="1200" b="1" dirty="0">
            <a:solidFill>
              <a:schemeClr val="tx1"/>
            </a:solidFill>
          </a:endParaRPr>
        </a:p>
      </dgm:t>
    </dgm:pt>
    <dgm:pt modelId="{5CD2AF08-4A1A-408A-BDFC-56250233F757}" type="parTrans" cxnId="{373012ED-7EFC-485F-BB19-664BA9852A8E}">
      <dgm:prSet/>
      <dgm:spPr/>
      <dgm:t>
        <a:bodyPr/>
        <a:lstStyle/>
        <a:p>
          <a:endParaRPr lang="en-US" sz="2800" b="1"/>
        </a:p>
      </dgm:t>
    </dgm:pt>
    <dgm:pt modelId="{ADA431A4-19E7-42F7-9871-99ACDE903668}" type="sibTrans" cxnId="{373012ED-7EFC-485F-BB19-664BA9852A8E}">
      <dgm:prSet/>
      <dgm:spPr/>
      <dgm:t>
        <a:bodyPr/>
        <a:lstStyle/>
        <a:p>
          <a:endParaRPr lang="en-US" sz="2800" b="1"/>
        </a:p>
      </dgm:t>
    </dgm:pt>
    <dgm:pt modelId="{BCE23F8E-EEC9-4753-8E26-674063F224C8}">
      <dgm:prSet phldrT="[Text]" custT="1"/>
      <dgm:spPr>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IN" sz="1200" b="1" dirty="0" smtClean="0">
              <a:solidFill>
                <a:schemeClr val="tx1"/>
              </a:solidFill>
            </a:rPr>
            <a:t>Reduces per share ratios (for </a:t>
          </a:r>
          <a:r>
            <a:rPr lang="en-IN" sz="1200" b="1" dirty="0" err="1" smtClean="0">
              <a:solidFill>
                <a:schemeClr val="tx1"/>
              </a:solidFill>
            </a:rPr>
            <a:t>e.g</a:t>
          </a:r>
          <a:r>
            <a:rPr lang="en-IN" sz="1200" b="1" dirty="0" smtClean="0">
              <a:solidFill>
                <a:schemeClr val="tx1"/>
              </a:solidFill>
            </a:rPr>
            <a:t>: EPS, Book Value per share, etc.)</a:t>
          </a:r>
          <a:endParaRPr lang="en-US" sz="1200" b="1" dirty="0">
            <a:solidFill>
              <a:schemeClr val="tx1"/>
            </a:solidFill>
          </a:endParaRPr>
        </a:p>
      </dgm:t>
    </dgm:pt>
    <dgm:pt modelId="{60A11514-B135-4DB3-842C-C3F1AE78CADF}" type="parTrans" cxnId="{C06BE468-E5A4-4B18-8939-78E815BA7E1A}">
      <dgm:prSet/>
      <dgm:spPr/>
      <dgm:t>
        <a:bodyPr/>
        <a:lstStyle/>
        <a:p>
          <a:endParaRPr lang="en-US" sz="2800" b="1"/>
        </a:p>
      </dgm:t>
    </dgm:pt>
    <dgm:pt modelId="{FEE276DB-BE34-457E-8060-7524FCE5F2CB}" type="sibTrans" cxnId="{C06BE468-E5A4-4B18-8939-78E815BA7E1A}">
      <dgm:prSet/>
      <dgm:spPr/>
      <dgm:t>
        <a:bodyPr/>
        <a:lstStyle/>
        <a:p>
          <a:endParaRPr lang="en-US" sz="2800" b="1"/>
        </a:p>
      </dgm:t>
    </dgm:pt>
    <dgm:pt modelId="{B137E04E-3292-46CB-9DEA-25ACBDCD34C2}" type="pres">
      <dgm:prSet presAssocID="{B5FBD35F-01B1-4CEA-9F19-58052AD51E92}" presName="Name0" presStyleCnt="0">
        <dgm:presLayoutVars>
          <dgm:chMax val="1"/>
          <dgm:chPref val="1"/>
          <dgm:dir/>
          <dgm:animOne val="branch"/>
          <dgm:animLvl val="lvl"/>
        </dgm:presLayoutVars>
      </dgm:prSet>
      <dgm:spPr/>
      <dgm:t>
        <a:bodyPr/>
        <a:lstStyle/>
        <a:p>
          <a:endParaRPr lang="en-IN"/>
        </a:p>
      </dgm:t>
    </dgm:pt>
    <dgm:pt modelId="{21B83956-A217-4110-AC6D-33DC5E3039C5}" type="pres">
      <dgm:prSet presAssocID="{0DD39081-DB65-49A6-9DCF-5E0F136193AC}" presName="Parent" presStyleLbl="node0" presStyleIdx="0" presStyleCnt="1">
        <dgm:presLayoutVars>
          <dgm:chMax val="6"/>
          <dgm:chPref val="6"/>
        </dgm:presLayoutVars>
      </dgm:prSet>
      <dgm:spPr/>
      <dgm:t>
        <a:bodyPr/>
        <a:lstStyle/>
        <a:p>
          <a:endParaRPr lang="en-IN"/>
        </a:p>
      </dgm:t>
    </dgm:pt>
    <dgm:pt modelId="{21BC2144-594C-4F3C-B078-8D1716C3CC44}" type="pres">
      <dgm:prSet presAssocID="{5A4028AC-889C-4BBE-A427-860882AE619D}" presName="Accent1" presStyleCnt="0"/>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pt>
    <dgm:pt modelId="{4B0BF13A-16C5-49BD-A6C4-60E1BB8E3B00}" type="pres">
      <dgm:prSet presAssocID="{5A4028AC-889C-4BBE-A427-860882AE619D}" presName="Accent" presStyleLbl="bgShp" presStyleIdx="0" presStyleCnt="6"/>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pt>
    <dgm:pt modelId="{375B36AD-C5D6-4731-B90F-1EAE92BB77E8}" type="pres">
      <dgm:prSet presAssocID="{5A4028AC-889C-4BBE-A427-860882AE619D}" presName="Child1" presStyleLbl="node1" presStyleIdx="0" presStyleCnt="6">
        <dgm:presLayoutVars>
          <dgm:chMax val="0"/>
          <dgm:chPref val="0"/>
          <dgm:bulletEnabled val="1"/>
        </dgm:presLayoutVars>
      </dgm:prSet>
      <dgm:spPr/>
      <dgm:t>
        <a:bodyPr/>
        <a:lstStyle/>
        <a:p>
          <a:endParaRPr lang="en-US"/>
        </a:p>
      </dgm:t>
    </dgm:pt>
    <dgm:pt modelId="{21F3C876-5454-4CCC-B978-5A9281A62425}" type="pres">
      <dgm:prSet presAssocID="{3412F7C0-1206-4007-96FE-B2B0DA6AD57E}" presName="Accent2" presStyleCnt="0"/>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pt>
    <dgm:pt modelId="{6A89973F-254C-4B5A-9C48-7511499C8185}" type="pres">
      <dgm:prSet presAssocID="{3412F7C0-1206-4007-96FE-B2B0DA6AD57E}" presName="Accent" presStyleLbl="bgShp" presStyleIdx="1" presStyleCnt="6"/>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pt>
    <dgm:pt modelId="{CC62CC6A-56BC-4A81-80BA-B12B30F1A791}" type="pres">
      <dgm:prSet presAssocID="{3412F7C0-1206-4007-96FE-B2B0DA6AD57E}" presName="Child2" presStyleLbl="node1" presStyleIdx="1" presStyleCnt="6">
        <dgm:presLayoutVars>
          <dgm:chMax val="0"/>
          <dgm:chPref val="0"/>
          <dgm:bulletEnabled val="1"/>
        </dgm:presLayoutVars>
      </dgm:prSet>
      <dgm:spPr/>
      <dgm:t>
        <a:bodyPr/>
        <a:lstStyle/>
        <a:p>
          <a:endParaRPr lang="en-US"/>
        </a:p>
      </dgm:t>
    </dgm:pt>
    <dgm:pt modelId="{51899F68-DE34-44C2-8EBF-FAF41DC46B20}" type="pres">
      <dgm:prSet presAssocID="{918E4151-E0AD-49FE-B7A7-301F2ED8AE9A}" presName="Accent3" presStyleCnt="0"/>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pt>
    <dgm:pt modelId="{E9DBB1DE-A203-4D56-8B66-A7865BCF544A}" type="pres">
      <dgm:prSet presAssocID="{918E4151-E0AD-49FE-B7A7-301F2ED8AE9A}" presName="Accent" presStyleLbl="bgShp" presStyleIdx="2" presStyleCnt="6"/>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pt>
    <dgm:pt modelId="{7EB81722-D6B8-41CB-B3CF-4E57E4446E3E}" type="pres">
      <dgm:prSet presAssocID="{918E4151-E0AD-49FE-B7A7-301F2ED8AE9A}" presName="Child3" presStyleLbl="node1" presStyleIdx="2" presStyleCnt="6">
        <dgm:presLayoutVars>
          <dgm:chMax val="0"/>
          <dgm:chPref val="0"/>
          <dgm:bulletEnabled val="1"/>
        </dgm:presLayoutVars>
      </dgm:prSet>
      <dgm:spPr/>
      <dgm:t>
        <a:bodyPr/>
        <a:lstStyle/>
        <a:p>
          <a:endParaRPr lang="en-US"/>
        </a:p>
      </dgm:t>
    </dgm:pt>
    <dgm:pt modelId="{D5F5B2DF-0C66-49B4-A500-200856983340}" type="pres">
      <dgm:prSet presAssocID="{D7C09B07-EC39-47C1-A0E4-19BC51C8A216}" presName="Accent4" presStyleCnt="0"/>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pt>
    <dgm:pt modelId="{0A05037C-E380-43FF-BB10-504461257DF4}" type="pres">
      <dgm:prSet presAssocID="{D7C09B07-EC39-47C1-A0E4-19BC51C8A216}" presName="Accent" presStyleLbl="bgShp" presStyleIdx="3" presStyleCnt="6"/>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pt>
    <dgm:pt modelId="{E30F6E3E-2444-41F7-8335-6057DAAEC25F}" type="pres">
      <dgm:prSet presAssocID="{D7C09B07-EC39-47C1-A0E4-19BC51C8A216}" presName="Child4" presStyleLbl="node1" presStyleIdx="3" presStyleCnt="6">
        <dgm:presLayoutVars>
          <dgm:chMax val="0"/>
          <dgm:chPref val="0"/>
          <dgm:bulletEnabled val="1"/>
        </dgm:presLayoutVars>
      </dgm:prSet>
      <dgm:spPr/>
      <dgm:t>
        <a:bodyPr/>
        <a:lstStyle/>
        <a:p>
          <a:endParaRPr lang="en-US"/>
        </a:p>
      </dgm:t>
    </dgm:pt>
    <dgm:pt modelId="{E6D70C68-8D8D-4830-974F-DF3D54B3788B}" type="pres">
      <dgm:prSet presAssocID="{74A1DD09-51D1-43DB-BA7E-55B343CF0D89}" presName="Accent5" presStyleCnt="0"/>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pt>
    <dgm:pt modelId="{D8A25D0B-3077-437E-B681-363FEB12A4FE}" type="pres">
      <dgm:prSet presAssocID="{74A1DD09-51D1-43DB-BA7E-55B343CF0D89}" presName="Accent" presStyleLbl="bgShp" presStyleIdx="4" presStyleCnt="6"/>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pt>
    <dgm:pt modelId="{9E92A520-F98D-498B-92E8-8172CE17CE8F}" type="pres">
      <dgm:prSet presAssocID="{74A1DD09-51D1-43DB-BA7E-55B343CF0D89}" presName="Child5" presStyleLbl="node1" presStyleIdx="4" presStyleCnt="6">
        <dgm:presLayoutVars>
          <dgm:chMax val="0"/>
          <dgm:chPref val="0"/>
          <dgm:bulletEnabled val="1"/>
        </dgm:presLayoutVars>
      </dgm:prSet>
      <dgm:spPr/>
      <dgm:t>
        <a:bodyPr/>
        <a:lstStyle/>
        <a:p>
          <a:endParaRPr lang="en-US"/>
        </a:p>
      </dgm:t>
    </dgm:pt>
    <dgm:pt modelId="{3DD31E1D-1901-41C7-838E-187CD919FA63}" type="pres">
      <dgm:prSet presAssocID="{BCE23F8E-EEC9-4753-8E26-674063F224C8}" presName="Accent6" presStyleCnt="0"/>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pt>
    <dgm:pt modelId="{F663929C-A404-4C57-8AB4-2846412712D3}" type="pres">
      <dgm:prSet presAssocID="{BCE23F8E-EEC9-4753-8E26-674063F224C8}" presName="Accent" presStyleLbl="bgShp" presStyleIdx="5" presStyleCnt="6"/>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pt>
    <dgm:pt modelId="{515D8F63-AA5A-4B34-A511-767644826835}" type="pres">
      <dgm:prSet presAssocID="{BCE23F8E-EEC9-4753-8E26-674063F224C8}" presName="Child6" presStyleLbl="node1" presStyleIdx="5" presStyleCnt="6">
        <dgm:presLayoutVars>
          <dgm:chMax val="0"/>
          <dgm:chPref val="0"/>
          <dgm:bulletEnabled val="1"/>
        </dgm:presLayoutVars>
      </dgm:prSet>
      <dgm:spPr/>
      <dgm:t>
        <a:bodyPr/>
        <a:lstStyle/>
        <a:p>
          <a:endParaRPr lang="en-US"/>
        </a:p>
      </dgm:t>
    </dgm:pt>
  </dgm:ptLst>
  <dgm:cxnLst>
    <dgm:cxn modelId="{C06BE468-E5A4-4B18-8939-78E815BA7E1A}" srcId="{0DD39081-DB65-49A6-9DCF-5E0F136193AC}" destId="{BCE23F8E-EEC9-4753-8E26-674063F224C8}" srcOrd="5" destOrd="0" parTransId="{60A11514-B135-4DB3-842C-C3F1AE78CADF}" sibTransId="{FEE276DB-BE34-457E-8060-7524FCE5F2CB}"/>
    <dgm:cxn modelId="{D491C88F-3336-4EB8-859C-BBAE2D4F9040}" type="presOf" srcId="{D7C09B07-EC39-47C1-A0E4-19BC51C8A216}" destId="{E30F6E3E-2444-41F7-8335-6057DAAEC25F}" srcOrd="0" destOrd="0" presId="urn:microsoft.com/office/officeart/2011/layout/HexagonRadial"/>
    <dgm:cxn modelId="{3AE9FEAD-D1B8-4DCC-9BC1-2AF69BC184BA}" srcId="{0DD39081-DB65-49A6-9DCF-5E0F136193AC}" destId="{D7C09B07-EC39-47C1-A0E4-19BC51C8A216}" srcOrd="3" destOrd="0" parTransId="{E881D7B0-3F5B-4BA8-AB44-63E9C56B446F}" sibTransId="{86A88107-3577-4423-B113-0A7BEB5A4FE7}"/>
    <dgm:cxn modelId="{7C57076A-5E44-47FD-8F81-BC01CAE79618}" type="presOf" srcId="{74A1DD09-51D1-43DB-BA7E-55B343CF0D89}" destId="{9E92A520-F98D-498B-92E8-8172CE17CE8F}" srcOrd="0" destOrd="0" presId="urn:microsoft.com/office/officeart/2011/layout/HexagonRadial"/>
    <dgm:cxn modelId="{BF20E945-BFC0-473F-9DBA-E9CF6FD3886F}" type="presOf" srcId="{0DD39081-DB65-49A6-9DCF-5E0F136193AC}" destId="{21B83956-A217-4110-AC6D-33DC5E3039C5}" srcOrd="0" destOrd="0" presId="urn:microsoft.com/office/officeart/2011/layout/HexagonRadial"/>
    <dgm:cxn modelId="{C122E447-CC72-4F33-BD3B-9105C24FFA15}" type="presOf" srcId="{3412F7C0-1206-4007-96FE-B2B0DA6AD57E}" destId="{CC62CC6A-56BC-4A81-80BA-B12B30F1A791}" srcOrd="0" destOrd="0" presId="urn:microsoft.com/office/officeart/2011/layout/HexagonRadial"/>
    <dgm:cxn modelId="{59F80406-BC2C-4189-AFC6-D01D9A945D25}" type="presOf" srcId="{918E4151-E0AD-49FE-B7A7-301F2ED8AE9A}" destId="{7EB81722-D6B8-41CB-B3CF-4E57E4446E3E}" srcOrd="0" destOrd="0" presId="urn:microsoft.com/office/officeart/2011/layout/HexagonRadial"/>
    <dgm:cxn modelId="{B2244640-C93D-4F34-A641-5765DC644F3A}" type="presOf" srcId="{B5FBD35F-01B1-4CEA-9F19-58052AD51E92}" destId="{B137E04E-3292-46CB-9DEA-25ACBDCD34C2}" srcOrd="0" destOrd="0" presId="urn:microsoft.com/office/officeart/2011/layout/HexagonRadial"/>
    <dgm:cxn modelId="{EE50DE73-758D-4566-98BF-832B2A0EFED7}" type="presOf" srcId="{5A4028AC-889C-4BBE-A427-860882AE619D}" destId="{375B36AD-C5D6-4731-B90F-1EAE92BB77E8}" srcOrd="0" destOrd="0" presId="urn:microsoft.com/office/officeart/2011/layout/HexagonRadial"/>
    <dgm:cxn modelId="{4212F56E-4F67-4F7C-84DB-B08A73E5EF09}" type="presOf" srcId="{BCE23F8E-EEC9-4753-8E26-674063F224C8}" destId="{515D8F63-AA5A-4B34-A511-767644826835}" srcOrd="0" destOrd="0" presId="urn:microsoft.com/office/officeart/2011/layout/HexagonRadial"/>
    <dgm:cxn modelId="{9D945D10-DC5E-426A-8048-2FA1A083A289}" srcId="{0DD39081-DB65-49A6-9DCF-5E0F136193AC}" destId="{918E4151-E0AD-49FE-B7A7-301F2ED8AE9A}" srcOrd="2" destOrd="0" parTransId="{12045976-14ED-48B6-9302-A58F4384A7C3}" sibTransId="{A1271CA2-0FB1-4EF4-BF11-9CA68A810D63}"/>
    <dgm:cxn modelId="{B0863594-9738-4A10-A196-81AB2AF654B8}" srcId="{B5FBD35F-01B1-4CEA-9F19-58052AD51E92}" destId="{0DD39081-DB65-49A6-9DCF-5E0F136193AC}" srcOrd="0" destOrd="0" parTransId="{EB47025B-37B3-4DAB-8852-DBF760A6CD2A}" sibTransId="{D8A6060A-BC05-42D4-84CB-D5CC9656E71F}"/>
    <dgm:cxn modelId="{373012ED-7EFC-485F-BB19-664BA9852A8E}" srcId="{0DD39081-DB65-49A6-9DCF-5E0F136193AC}" destId="{74A1DD09-51D1-43DB-BA7E-55B343CF0D89}" srcOrd="4" destOrd="0" parTransId="{5CD2AF08-4A1A-408A-BDFC-56250233F757}" sibTransId="{ADA431A4-19E7-42F7-9871-99ACDE903668}"/>
    <dgm:cxn modelId="{5084E2D8-F448-4B50-B851-B793B612D613}" srcId="{0DD39081-DB65-49A6-9DCF-5E0F136193AC}" destId="{5A4028AC-889C-4BBE-A427-860882AE619D}" srcOrd="0" destOrd="0" parTransId="{D4FE518C-5018-40AC-8C91-785D82F3CE7E}" sibTransId="{441B941C-CBC6-4D65-82D1-8BF443B22B2B}"/>
    <dgm:cxn modelId="{036B4374-3379-4EF9-9875-D7CD3813CC4B}" srcId="{0DD39081-DB65-49A6-9DCF-5E0F136193AC}" destId="{3412F7C0-1206-4007-96FE-B2B0DA6AD57E}" srcOrd="1" destOrd="0" parTransId="{30608464-C38C-4892-AC0F-82D7E26AEA43}" sibTransId="{0BABA7DF-C810-406E-AD50-A22D18E9FB03}"/>
    <dgm:cxn modelId="{386E2486-F67F-4737-BF09-ABC44AC9DD31}" type="presParOf" srcId="{B137E04E-3292-46CB-9DEA-25ACBDCD34C2}" destId="{21B83956-A217-4110-AC6D-33DC5E3039C5}" srcOrd="0" destOrd="0" presId="urn:microsoft.com/office/officeart/2011/layout/HexagonRadial"/>
    <dgm:cxn modelId="{D5211771-BDA2-49AD-ABB7-A37BF6EC5451}" type="presParOf" srcId="{B137E04E-3292-46CB-9DEA-25ACBDCD34C2}" destId="{21BC2144-594C-4F3C-B078-8D1716C3CC44}" srcOrd="1" destOrd="0" presId="urn:microsoft.com/office/officeart/2011/layout/HexagonRadial"/>
    <dgm:cxn modelId="{9040A3E2-182E-4279-88A3-7286E2532099}" type="presParOf" srcId="{21BC2144-594C-4F3C-B078-8D1716C3CC44}" destId="{4B0BF13A-16C5-49BD-A6C4-60E1BB8E3B00}" srcOrd="0" destOrd="0" presId="urn:microsoft.com/office/officeart/2011/layout/HexagonRadial"/>
    <dgm:cxn modelId="{F37AE665-0E72-4DD5-B6A5-7FAB8B3329D9}" type="presParOf" srcId="{B137E04E-3292-46CB-9DEA-25ACBDCD34C2}" destId="{375B36AD-C5D6-4731-B90F-1EAE92BB77E8}" srcOrd="2" destOrd="0" presId="urn:microsoft.com/office/officeart/2011/layout/HexagonRadial"/>
    <dgm:cxn modelId="{85AF5DF4-19C1-45F1-8667-31838E646CF9}" type="presParOf" srcId="{B137E04E-3292-46CB-9DEA-25ACBDCD34C2}" destId="{21F3C876-5454-4CCC-B978-5A9281A62425}" srcOrd="3" destOrd="0" presId="urn:microsoft.com/office/officeart/2011/layout/HexagonRadial"/>
    <dgm:cxn modelId="{8B917500-FF0C-4930-A01D-D30A18CB7976}" type="presParOf" srcId="{21F3C876-5454-4CCC-B978-5A9281A62425}" destId="{6A89973F-254C-4B5A-9C48-7511499C8185}" srcOrd="0" destOrd="0" presId="urn:microsoft.com/office/officeart/2011/layout/HexagonRadial"/>
    <dgm:cxn modelId="{4078E7CD-C0AA-4107-A484-E89BAED1B6C9}" type="presParOf" srcId="{B137E04E-3292-46CB-9DEA-25ACBDCD34C2}" destId="{CC62CC6A-56BC-4A81-80BA-B12B30F1A791}" srcOrd="4" destOrd="0" presId="urn:microsoft.com/office/officeart/2011/layout/HexagonRadial"/>
    <dgm:cxn modelId="{C198E660-8BD0-4ADC-94F7-EB23563E174E}" type="presParOf" srcId="{B137E04E-3292-46CB-9DEA-25ACBDCD34C2}" destId="{51899F68-DE34-44C2-8EBF-FAF41DC46B20}" srcOrd="5" destOrd="0" presId="urn:microsoft.com/office/officeart/2011/layout/HexagonRadial"/>
    <dgm:cxn modelId="{D3FC626E-501C-45A5-A984-39ECE8B1254B}" type="presParOf" srcId="{51899F68-DE34-44C2-8EBF-FAF41DC46B20}" destId="{E9DBB1DE-A203-4D56-8B66-A7865BCF544A}" srcOrd="0" destOrd="0" presId="urn:microsoft.com/office/officeart/2011/layout/HexagonRadial"/>
    <dgm:cxn modelId="{D01E017F-20BF-48FC-A6A6-8B5B9DF646C1}" type="presParOf" srcId="{B137E04E-3292-46CB-9DEA-25ACBDCD34C2}" destId="{7EB81722-D6B8-41CB-B3CF-4E57E4446E3E}" srcOrd="6" destOrd="0" presId="urn:microsoft.com/office/officeart/2011/layout/HexagonRadial"/>
    <dgm:cxn modelId="{9092CD58-DC6A-42A5-B0A2-8BE60A638530}" type="presParOf" srcId="{B137E04E-3292-46CB-9DEA-25ACBDCD34C2}" destId="{D5F5B2DF-0C66-49B4-A500-200856983340}" srcOrd="7" destOrd="0" presId="urn:microsoft.com/office/officeart/2011/layout/HexagonRadial"/>
    <dgm:cxn modelId="{A517A775-E778-4324-98EC-1F2EC0CCD40C}" type="presParOf" srcId="{D5F5B2DF-0C66-49B4-A500-200856983340}" destId="{0A05037C-E380-43FF-BB10-504461257DF4}" srcOrd="0" destOrd="0" presId="urn:microsoft.com/office/officeart/2011/layout/HexagonRadial"/>
    <dgm:cxn modelId="{48750F16-F2FB-44D4-B434-6A97FA7A100E}" type="presParOf" srcId="{B137E04E-3292-46CB-9DEA-25ACBDCD34C2}" destId="{E30F6E3E-2444-41F7-8335-6057DAAEC25F}" srcOrd="8" destOrd="0" presId="urn:microsoft.com/office/officeart/2011/layout/HexagonRadial"/>
    <dgm:cxn modelId="{2B32E69A-8750-48D2-93D2-30DB5E6E1B0A}" type="presParOf" srcId="{B137E04E-3292-46CB-9DEA-25ACBDCD34C2}" destId="{E6D70C68-8D8D-4830-974F-DF3D54B3788B}" srcOrd="9" destOrd="0" presId="urn:microsoft.com/office/officeart/2011/layout/HexagonRadial"/>
    <dgm:cxn modelId="{AE4D6A93-040F-4B3E-83E2-82D8FFDFD481}" type="presParOf" srcId="{E6D70C68-8D8D-4830-974F-DF3D54B3788B}" destId="{D8A25D0B-3077-437E-B681-363FEB12A4FE}" srcOrd="0" destOrd="0" presId="urn:microsoft.com/office/officeart/2011/layout/HexagonRadial"/>
    <dgm:cxn modelId="{1E88C2EC-9D9B-4995-BAC6-1FE5A48B0121}" type="presParOf" srcId="{B137E04E-3292-46CB-9DEA-25ACBDCD34C2}" destId="{9E92A520-F98D-498B-92E8-8172CE17CE8F}" srcOrd="10" destOrd="0" presId="urn:microsoft.com/office/officeart/2011/layout/HexagonRadial"/>
    <dgm:cxn modelId="{54DB16BA-6E65-48D2-B652-1769909BB079}" type="presParOf" srcId="{B137E04E-3292-46CB-9DEA-25ACBDCD34C2}" destId="{3DD31E1D-1901-41C7-838E-187CD919FA63}" srcOrd="11" destOrd="0" presId="urn:microsoft.com/office/officeart/2011/layout/HexagonRadial"/>
    <dgm:cxn modelId="{EAECE16D-10FE-4659-B45F-2B672CF77EEC}" type="presParOf" srcId="{3DD31E1D-1901-41C7-838E-187CD919FA63}" destId="{F663929C-A404-4C57-8AB4-2846412712D3}" srcOrd="0" destOrd="0" presId="urn:microsoft.com/office/officeart/2011/layout/HexagonRadial"/>
    <dgm:cxn modelId="{2EBA2D0B-5DEF-4780-811B-762A51775100}" type="presParOf" srcId="{B137E04E-3292-46CB-9DEA-25ACBDCD34C2}" destId="{515D8F63-AA5A-4B34-A511-767644826835}"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B83956-A217-4110-AC6D-33DC5E3039C5}">
      <dsp:nvSpPr>
        <dsp:cNvPr id="0" name=""/>
        <dsp:cNvSpPr/>
      </dsp:nvSpPr>
      <dsp:spPr>
        <a:xfrm>
          <a:off x="3477513" y="1694722"/>
          <a:ext cx="2154066" cy="1863354"/>
        </a:xfrm>
        <a:prstGeom prst="hexagon">
          <a:avLst>
            <a:gd name="adj" fmla="val 28570"/>
            <a:gd name="vf" fmla="val 115470"/>
          </a:avLst>
        </a:prstGeom>
        <a:solidFill>
          <a:schemeClr val="accent1">
            <a:lumMod val="75000"/>
          </a:scheme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b="1" kern="1200" dirty="0" smtClean="0"/>
            <a:t>Effects of </a:t>
          </a:r>
          <a:r>
            <a:rPr lang="en-US" sz="2400" b="1" kern="1200" smtClean="0"/>
            <a:t>Bonus Issue</a:t>
          </a:r>
          <a:endParaRPr lang="en-US" sz="2400" b="1" kern="1200"/>
        </a:p>
      </dsp:txBody>
      <dsp:txXfrm>
        <a:off x="3834472" y="2003506"/>
        <a:ext cx="1440148" cy="1245786"/>
      </dsp:txXfrm>
    </dsp:sp>
    <dsp:sp modelId="{6A89973F-254C-4B5A-9C48-7511499C8185}">
      <dsp:nvSpPr>
        <dsp:cNvPr id="0" name=""/>
        <dsp:cNvSpPr/>
      </dsp:nvSpPr>
      <dsp:spPr>
        <a:xfrm>
          <a:off x="4826372" y="803233"/>
          <a:ext cx="812722" cy="700268"/>
        </a:xfrm>
        <a:prstGeom prst="hexagon">
          <a:avLst>
            <a:gd name="adj" fmla="val 28900"/>
            <a:gd name="vf" fmla="val 115470"/>
          </a:avLst>
        </a:prstGeom>
        <a:solidFill>
          <a:schemeClr val="accent1">
            <a:tint val="40000"/>
            <a:hueOff val="0"/>
            <a:satOff val="0"/>
            <a:lumOff val="0"/>
            <a:alphaOff val="0"/>
          </a:schemeClr>
        </a:solidFill>
        <a:ln>
          <a:no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0">
          <a:scrgbClr r="0" g="0" b="0"/>
        </a:lnRef>
        <a:fillRef idx="1">
          <a:scrgbClr r="0" g="0" b="0"/>
        </a:fillRef>
        <a:effectRef idx="0">
          <a:scrgbClr r="0" g="0" b="0"/>
        </a:effectRef>
        <a:fontRef idx="minor"/>
      </dsp:style>
    </dsp:sp>
    <dsp:sp modelId="{375B36AD-C5D6-4731-B90F-1EAE92BB77E8}">
      <dsp:nvSpPr>
        <dsp:cNvPr id="0" name=""/>
        <dsp:cNvSpPr/>
      </dsp:nvSpPr>
      <dsp:spPr>
        <a:xfrm>
          <a:off x="3675933" y="0"/>
          <a:ext cx="1765242" cy="1527141"/>
        </a:xfrm>
        <a:prstGeom prst="hexagon">
          <a:avLst>
            <a:gd name="adj" fmla="val 28570"/>
            <a:gd name="vf" fmla="val 115470"/>
          </a:avLst>
        </a:prstGeom>
        <a:solidFill>
          <a:schemeClr val="accent3">
            <a:lumMod val="60000"/>
            <a:lumOff val="40000"/>
          </a:scheme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IN" sz="1200" b="1" kern="1200" dirty="0" smtClean="0">
              <a:solidFill>
                <a:schemeClr val="tx1"/>
              </a:solidFill>
            </a:rPr>
            <a:t>Increases number of outstanding equity shares</a:t>
          </a:r>
          <a:endParaRPr lang="en-US" sz="1200" b="1" kern="1200" dirty="0">
            <a:solidFill>
              <a:schemeClr val="tx1"/>
            </a:solidFill>
          </a:endParaRPr>
        </a:p>
      </dsp:txBody>
      <dsp:txXfrm>
        <a:off x="3968471" y="253080"/>
        <a:ext cx="1180166" cy="1020981"/>
      </dsp:txXfrm>
    </dsp:sp>
    <dsp:sp modelId="{E9DBB1DE-A203-4D56-8B66-A7865BCF544A}">
      <dsp:nvSpPr>
        <dsp:cNvPr id="0" name=""/>
        <dsp:cNvSpPr/>
      </dsp:nvSpPr>
      <dsp:spPr>
        <a:xfrm>
          <a:off x="5774883" y="2112362"/>
          <a:ext cx="812722" cy="700268"/>
        </a:xfrm>
        <a:prstGeom prst="hexagon">
          <a:avLst>
            <a:gd name="adj" fmla="val 28900"/>
            <a:gd name="vf" fmla="val 115470"/>
          </a:avLst>
        </a:prstGeom>
        <a:solidFill>
          <a:schemeClr val="accent1">
            <a:tint val="40000"/>
            <a:hueOff val="0"/>
            <a:satOff val="0"/>
            <a:lumOff val="0"/>
            <a:alphaOff val="0"/>
          </a:schemeClr>
        </a:solidFill>
        <a:ln>
          <a:no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0">
          <a:scrgbClr r="0" g="0" b="0"/>
        </a:lnRef>
        <a:fillRef idx="1">
          <a:scrgbClr r="0" g="0" b="0"/>
        </a:fillRef>
        <a:effectRef idx="0">
          <a:scrgbClr r="0" g="0" b="0"/>
        </a:effectRef>
        <a:fontRef idx="minor"/>
      </dsp:style>
    </dsp:sp>
    <dsp:sp modelId="{CC62CC6A-56BC-4A81-80BA-B12B30F1A791}">
      <dsp:nvSpPr>
        <dsp:cNvPr id="0" name=""/>
        <dsp:cNvSpPr/>
      </dsp:nvSpPr>
      <dsp:spPr>
        <a:xfrm>
          <a:off x="5294865" y="939294"/>
          <a:ext cx="1765242" cy="1527141"/>
        </a:xfrm>
        <a:prstGeom prst="hexagon">
          <a:avLst>
            <a:gd name="adj" fmla="val 28570"/>
            <a:gd name="vf" fmla="val 115470"/>
          </a:avLst>
        </a:prstGeom>
        <a:solidFill>
          <a:schemeClr val="accent3">
            <a:lumMod val="60000"/>
            <a:lumOff val="40000"/>
          </a:scheme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IN" sz="1200" b="1" kern="1200" dirty="0" smtClean="0">
              <a:solidFill>
                <a:schemeClr val="tx1"/>
              </a:solidFill>
            </a:rPr>
            <a:t>Reduces share price in proportion to number of bonus shares issued.</a:t>
          </a:r>
          <a:endParaRPr lang="en-US" sz="1200" b="1" kern="1200" dirty="0">
            <a:solidFill>
              <a:schemeClr val="tx1"/>
            </a:solidFill>
          </a:endParaRPr>
        </a:p>
      </dsp:txBody>
      <dsp:txXfrm>
        <a:off x="5587403" y="1192374"/>
        <a:ext cx="1180166" cy="1020981"/>
      </dsp:txXfrm>
    </dsp:sp>
    <dsp:sp modelId="{0A05037C-E380-43FF-BB10-504461257DF4}">
      <dsp:nvSpPr>
        <dsp:cNvPr id="0" name=""/>
        <dsp:cNvSpPr/>
      </dsp:nvSpPr>
      <dsp:spPr>
        <a:xfrm>
          <a:off x="5115986" y="3590122"/>
          <a:ext cx="812722" cy="700268"/>
        </a:xfrm>
        <a:prstGeom prst="hexagon">
          <a:avLst>
            <a:gd name="adj" fmla="val 28900"/>
            <a:gd name="vf" fmla="val 115470"/>
          </a:avLst>
        </a:prstGeom>
        <a:solidFill>
          <a:schemeClr val="accent1">
            <a:tint val="40000"/>
            <a:hueOff val="0"/>
            <a:satOff val="0"/>
            <a:lumOff val="0"/>
            <a:alphaOff val="0"/>
          </a:schemeClr>
        </a:solidFill>
        <a:ln>
          <a:no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0">
          <a:scrgbClr r="0" g="0" b="0"/>
        </a:lnRef>
        <a:fillRef idx="1">
          <a:scrgbClr r="0" g="0" b="0"/>
        </a:fillRef>
        <a:effectRef idx="0">
          <a:scrgbClr r="0" g="0" b="0"/>
        </a:effectRef>
        <a:fontRef idx="minor"/>
      </dsp:style>
    </dsp:sp>
    <dsp:sp modelId="{7EB81722-D6B8-41CB-B3CF-4E57E4446E3E}">
      <dsp:nvSpPr>
        <dsp:cNvPr id="0" name=""/>
        <dsp:cNvSpPr/>
      </dsp:nvSpPr>
      <dsp:spPr>
        <a:xfrm>
          <a:off x="5294865" y="2785838"/>
          <a:ext cx="1765242" cy="1527141"/>
        </a:xfrm>
        <a:prstGeom prst="hexagon">
          <a:avLst>
            <a:gd name="adj" fmla="val 28570"/>
            <a:gd name="vf" fmla="val 115470"/>
          </a:avLst>
        </a:prstGeom>
        <a:solidFill>
          <a:schemeClr val="accent3">
            <a:lumMod val="60000"/>
            <a:lumOff val="40000"/>
          </a:scheme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IN" sz="1200" b="1" kern="1200" dirty="0" smtClean="0">
              <a:solidFill>
                <a:schemeClr val="tx1"/>
              </a:solidFill>
            </a:rPr>
            <a:t>Reduces free reserves and surplus of the Company. </a:t>
          </a:r>
          <a:endParaRPr lang="en-US" sz="1200" b="1" kern="1200" dirty="0">
            <a:solidFill>
              <a:schemeClr val="tx1"/>
            </a:solidFill>
          </a:endParaRPr>
        </a:p>
      </dsp:txBody>
      <dsp:txXfrm>
        <a:off x="5587403" y="3038918"/>
        <a:ext cx="1180166" cy="1020981"/>
      </dsp:txXfrm>
    </dsp:sp>
    <dsp:sp modelId="{D8A25D0B-3077-437E-B681-363FEB12A4FE}">
      <dsp:nvSpPr>
        <dsp:cNvPr id="0" name=""/>
        <dsp:cNvSpPr/>
      </dsp:nvSpPr>
      <dsp:spPr>
        <a:xfrm>
          <a:off x="3481521" y="3743520"/>
          <a:ext cx="812722" cy="700268"/>
        </a:xfrm>
        <a:prstGeom prst="hexagon">
          <a:avLst>
            <a:gd name="adj" fmla="val 28900"/>
            <a:gd name="vf" fmla="val 115470"/>
          </a:avLst>
        </a:prstGeom>
        <a:solidFill>
          <a:schemeClr val="accent1">
            <a:tint val="40000"/>
            <a:hueOff val="0"/>
            <a:satOff val="0"/>
            <a:lumOff val="0"/>
            <a:alphaOff val="0"/>
          </a:schemeClr>
        </a:solidFill>
        <a:ln>
          <a:no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0">
          <a:scrgbClr r="0" g="0" b="0"/>
        </a:lnRef>
        <a:fillRef idx="1">
          <a:scrgbClr r="0" g="0" b="0"/>
        </a:fillRef>
        <a:effectRef idx="0">
          <a:scrgbClr r="0" g="0" b="0"/>
        </a:effectRef>
        <a:fontRef idx="minor"/>
      </dsp:style>
    </dsp:sp>
    <dsp:sp modelId="{E30F6E3E-2444-41F7-8335-6057DAAEC25F}">
      <dsp:nvSpPr>
        <dsp:cNvPr id="0" name=""/>
        <dsp:cNvSpPr/>
      </dsp:nvSpPr>
      <dsp:spPr>
        <a:xfrm>
          <a:off x="3675933" y="3726184"/>
          <a:ext cx="1765242" cy="1527141"/>
        </a:xfrm>
        <a:prstGeom prst="hexagon">
          <a:avLst>
            <a:gd name="adj" fmla="val 28570"/>
            <a:gd name="vf" fmla="val 115470"/>
          </a:avLst>
        </a:prstGeom>
        <a:solidFill>
          <a:schemeClr val="accent3">
            <a:lumMod val="60000"/>
            <a:lumOff val="40000"/>
          </a:scheme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IN" sz="1200" b="1" kern="1200" dirty="0" smtClean="0">
              <a:solidFill>
                <a:schemeClr val="tx1"/>
              </a:solidFill>
            </a:rPr>
            <a:t>Creates  implicit value per equity share</a:t>
          </a:r>
          <a:endParaRPr lang="en-US" sz="1200" b="1" kern="1200" dirty="0">
            <a:solidFill>
              <a:schemeClr val="tx1"/>
            </a:solidFill>
          </a:endParaRPr>
        </a:p>
      </dsp:txBody>
      <dsp:txXfrm>
        <a:off x="3968471" y="3979264"/>
        <a:ext cx="1180166" cy="1020981"/>
      </dsp:txXfrm>
    </dsp:sp>
    <dsp:sp modelId="{F663929C-A404-4C57-8AB4-2846412712D3}">
      <dsp:nvSpPr>
        <dsp:cNvPr id="0" name=""/>
        <dsp:cNvSpPr/>
      </dsp:nvSpPr>
      <dsp:spPr>
        <a:xfrm>
          <a:off x="2517477" y="2434916"/>
          <a:ext cx="812722" cy="700268"/>
        </a:xfrm>
        <a:prstGeom prst="hexagon">
          <a:avLst>
            <a:gd name="adj" fmla="val 28900"/>
            <a:gd name="vf" fmla="val 115470"/>
          </a:avLst>
        </a:prstGeom>
        <a:solidFill>
          <a:schemeClr val="accent1">
            <a:tint val="40000"/>
            <a:hueOff val="0"/>
            <a:satOff val="0"/>
            <a:lumOff val="0"/>
            <a:alphaOff val="0"/>
          </a:schemeClr>
        </a:solidFill>
        <a:ln>
          <a:no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0">
          <a:scrgbClr r="0" g="0" b="0"/>
        </a:lnRef>
        <a:fillRef idx="1">
          <a:scrgbClr r="0" g="0" b="0"/>
        </a:fillRef>
        <a:effectRef idx="0">
          <a:scrgbClr r="0" g="0" b="0"/>
        </a:effectRef>
        <a:fontRef idx="minor"/>
      </dsp:style>
    </dsp:sp>
    <dsp:sp modelId="{9E92A520-F98D-498B-92E8-8172CE17CE8F}">
      <dsp:nvSpPr>
        <dsp:cNvPr id="0" name=""/>
        <dsp:cNvSpPr/>
      </dsp:nvSpPr>
      <dsp:spPr>
        <a:xfrm>
          <a:off x="2049485" y="2786889"/>
          <a:ext cx="1765242" cy="1527141"/>
        </a:xfrm>
        <a:prstGeom prst="hexagon">
          <a:avLst>
            <a:gd name="adj" fmla="val 28570"/>
            <a:gd name="vf" fmla="val 115470"/>
          </a:avLst>
        </a:prstGeom>
        <a:solidFill>
          <a:schemeClr val="accent3">
            <a:lumMod val="60000"/>
            <a:lumOff val="40000"/>
          </a:scheme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IN" sz="1200" b="1" kern="1200" dirty="0" smtClean="0">
              <a:solidFill>
                <a:schemeClr val="tx1"/>
              </a:solidFill>
            </a:rPr>
            <a:t>Increases liquidity in equity shares on the stock exchanges</a:t>
          </a:r>
          <a:endParaRPr lang="en-US" sz="1200" b="1" kern="1200" dirty="0">
            <a:solidFill>
              <a:schemeClr val="tx1"/>
            </a:solidFill>
          </a:endParaRPr>
        </a:p>
      </dsp:txBody>
      <dsp:txXfrm>
        <a:off x="2342023" y="3039969"/>
        <a:ext cx="1180166" cy="1020981"/>
      </dsp:txXfrm>
    </dsp:sp>
    <dsp:sp modelId="{515D8F63-AA5A-4B34-A511-767644826835}">
      <dsp:nvSpPr>
        <dsp:cNvPr id="0" name=""/>
        <dsp:cNvSpPr/>
      </dsp:nvSpPr>
      <dsp:spPr>
        <a:xfrm>
          <a:off x="2049485" y="937193"/>
          <a:ext cx="1765242" cy="1527141"/>
        </a:xfrm>
        <a:prstGeom prst="hexagon">
          <a:avLst>
            <a:gd name="adj" fmla="val 28570"/>
            <a:gd name="vf" fmla="val 115470"/>
          </a:avLst>
        </a:prstGeom>
        <a:solidFill>
          <a:schemeClr val="accent3">
            <a:lumMod val="60000"/>
            <a:lumOff val="40000"/>
          </a:scheme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IN" sz="1200" b="1" kern="1200" dirty="0" smtClean="0">
              <a:solidFill>
                <a:schemeClr val="tx1"/>
              </a:solidFill>
            </a:rPr>
            <a:t>Reduces per share ratios (for </a:t>
          </a:r>
          <a:r>
            <a:rPr lang="en-IN" sz="1200" b="1" kern="1200" dirty="0" err="1" smtClean="0">
              <a:solidFill>
                <a:schemeClr val="tx1"/>
              </a:solidFill>
            </a:rPr>
            <a:t>e.g</a:t>
          </a:r>
          <a:r>
            <a:rPr lang="en-IN" sz="1200" b="1" kern="1200" dirty="0" smtClean="0">
              <a:solidFill>
                <a:schemeClr val="tx1"/>
              </a:solidFill>
            </a:rPr>
            <a:t>: EPS, Book Value per share, etc.)</a:t>
          </a:r>
          <a:endParaRPr lang="en-US" sz="1200" b="1" kern="1200" dirty="0">
            <a:solidFill>
              <a:schemeClr val="tx1"/>
            </a:solidFill>
          </a:endParaRPr>
        </a:p>
      </dsp:txBody>
      <dsp:txXfrm>
        <a:off x="2342023" y="1190273"/>
        <a:ext cx="1180166" cy="1020981"/>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8435" cy="450293"/>
          </a:xfrm>
          <a:prstGeom prst="rect">
            <a:avLst/>
          </a:prstGeom>
        </p:spPr>
        <p:txBody>
          <a:bodyPr vert="horz" lIns="83796" tIns="41898" rIns="83796" bIns="41898" rtlCol="0"/>
          <a:lstStyle>
            <a:lvl1pPr algn="l">
              <a:defRPr sz="1100"/>
            </a:lvl1pPr>
          </a:lstStyle>
          <a:p>
            <a:endParaRPr lang="en-IN"/>
          </a:p>
        </p:txBody>
      </p:sp>
      <p:sp>
        <p:nvSpPr>
          <p:cNvPr id="3" name="Date Placeholder 2"/>
          <p:cNvSpPr>
            <a:spLocks noGrp="1"/>
          </p:cNvSpPr>
          <p:nvPr>
            <p:ph type="dt" sz="quarter" idx="1"/>
          </p:nvPr>
        </p:nvSpPr>
        <p:spPr>
          <a:xfrm>
            <a:off x="4022550" y="1"/>
            <a:ext cx="3078435" cy="450293"/>
          </a:xfrm>
          <a:prstGeom prst="rect">
            <a:avLst/>
          </a:prstGeom>
        </p:spPr>
        <p:txBody>
          <a:bodyPr vert="horz" lIns="83796" tIns="41898" rIns="83796" bIns="41898" rtlCol="0"/>
          <a:lstStyle>
            <a:lvl1pPr algn="r">
              <a:defRPr sz="1100"/>
            </a:lvl1pPr>
          </a:lstStyle>
          <a:p>
            <a:fld id="{8DC73E4E-73B0-476C-869D-FA5483EE700D}" type="datetimeFigureOut">
              <a:rPr lang="en-IN" smtClean="0"/>
              <a:t>30/11/2022</a:t>
            </a:fld>
            <a:endParaRPr lang="en-IN"/>
          </a:p>
        </p:txBody>
      </p:sp>
      <p:sp>
        <p:nvSpPr>
          <p:cNvPr id="4" name="Footer Placeholder 3"/>
          <p:cNvSpPr>
            <a:spLocks noGrp="1"/>
          </p:cNvSpPr>
          <p:nvPr>
            <p:ph type="ftr" sz="quarter" idx="2"/>
          </p:nvPr>
        </p:nvSpPr>
        <p:spPr>
          <a:xfrm>
            <a:off x="1" y="8522258"/>
            <a:ext cx="3078435" cy="450293"/>
          </a:xfrm>
          <a:prstGeom prst="rect">
            <a:avLst/>
          </a:prstGeom>
        </p:spPr>
        <p:txBody>
          <a:bodyPr vert="horz" lIns="83796" tIns="41898" rIns="83796" bIns="41898" rtlCol="0" anchor="b"/>
          <a:lstStyle>
            <a:lvl1pPr algn="l">
              <a:defRPr sz="1100"/>
            </a:lvl1pPr>
          </a:lstStyle>
          <a:p>
            <a:endParaRPr lang="en-IN"/>
          </a:p>
        </p:txBody>
      </p:sp>
      <p:sp>
        <p:nvSpPr>
          <p:cNvPr id="5" name="Slide Number Placeholder 4"/>
          <p:cNvSpPr>
            <a:spLocks noGrp="1"/>
          </p:cNvSpPr>
          <p:nvPr>
            <p:ph type="sldNum" sz="quarter" idx="3"/>
          </p:nvPr>
        </p:nvSpPr>
        <p:spPr>
          <a:xfrm>
            <a:off x="4022550" y="8522258"/>
            <a:ext cx="3078435" cy="450293"/>
          </a:xfrm>
          <a:prstGeom prst="rect">
            <a:avLst/>
          </a:prstGeom>
        </p:spPr>
        <p:txBody>
          <a:bodyPr vert="horz" lIns="83796" tIns="41898" rIns="83796" bIns="41898" rtlCol="0" anchor="b"/>
          <a:lstStyle>
            <a:lvl1pPr algn="r">
              <a:defRPr sz="1100"/>
            </a:lvl1pPr>
          </a:lstStyle>
          <a:p>
            <a:fld id="{44C30701-AEB4-4B7D-A6DB-A44757E8EA88}" type="slidenum">
              <a:rPr lang="en-IN" smtClean="0"/>
              <a:t>‹#›</a:t>
            </a:fld>
            <a:endParaRPr lang="en-IN"/>
          </a:p>
        </p:txBody>
      </p:sp>
    </p:spTree>
    <p:extLst>
      <p:ext uri="{BB962C8B-B14F-4D97-AF65-F5344CB8AC3E}">
        <p14:creationId xmlns:p14="http://schemas.microsoft.com/office/powerpoint/2010/main" val="2505231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8435" cy="450293"/>
          </a:xfrm>
          <a:prstGeom prst="rect">
            <a:avLst/>
          </a:prstGeom>
        </p:spPr>
        <p:txBody>
          <a:bodyPr vert="horz" lIns="83796" tIns="41898" rIns="83796" bIns="41898" rtlCol="0"/>
          <a:lstStyle>
            <a:lvl1pPr algn="l">
              <a:defRPr sz="1100"/>
            </a:lvl1pPr>
          </a:lstStyle>
          <a:p>
            <a:endParaRPr lang="en-IN"/>
          </a:p>
        </p:txBody>
      </p:sp>
      <p:sp>
        <p:nvSpPr>
          <p:cNvPr id="3" name="Date Placeholder 2"/>
          <p:cNvSpPr>
            <a:spLocks noGrp="1"/>
          </p:cNvSpPr>
          <p:nvPr>
            <p:ph type="dt" idx="1"/>
          </p:nvPr>
        </p:nvSpPr>
        <p:spPr>
          <a:xfrm>
            <a:off x="4022550" y="1"/>
            <a:ext cx="3078435" cy="450293"/>
          </a:xfrm>
          <a:prstGeom prst="rect">
            <a:avLst/>
          </a:prstGeom>
        </p:spPr>
        <p:txBody>
          <a:bodyPr vert="horz" lIns="83796" tIns="41898" rIns="83796" bIns="41898" rtlCol="0"/>
          <a:lstStyle>
            <a:lvl1pPr algn="r">
              <a:defRPr sz="1100"/>
            </a:lvl1pPr>
          </a:lstStyle>
          <a:p>
            <a:fld id="{42FE3ADF-BF59-4134-B99A-EDC802708E50}" type="datetimeFigureOut">
              <a:rPr lang="en-IN" smtClean="0"/>
              <a:t>30/11/2022</a:t>
            </a:fld>
            <a:endParaRPr lang="en-IN"/>
          </a:p>
        </p:txBody>
      </p:sp>
      <p:sp>
        <p:nvSpPr>
          <p:cNvPr id="4" name="Slide Image Placeholder 3"/>
          <p:cNvSpPr>
            <a:spLocks noGrp="1" noRot="1" noChangeAspect="1"/>
          </p:cNvSpPr>
          <p:nvPr>
            <p:ph type="sldImg" idx="2"/>
          </p:nvPr>
        </p:nvSpPr>
        <p:spPr>
          <a:xfrm>
            <a:off x="1365250" y="1122363"/>
            <a:ext cx="4371975" cy="3027362"/>
          </a:xfrm>
          <a:prstGeom prst="rect">
            <a:avLst/>
          </a:prstGeom>
          <a:noFill/>
          <a:ln w="12700">
            <a:solidFill>
              <a:prstClr val="black"/>
            </a:solidFill>
          </a:ln>
        </p:spPr>
        <p:txBody>
          <a:bodyPr vert="horz" lIns="83796" tIns="41898" rIns="83796" bIns="41898" rtlCol="0" anchor="ctr"/>
          <a:lstStyle/>
          <a:p>
            <a:endParaRPr lang="en-IN"/>
          </a:p>
        </p:txBody>
      </p:sp>
      <p:sp>
        <p:nvSpPr>
          <p:cNvPr id="5" name="Notes Placeholder 4"/>
          <p:cNvSpPr>
            <a:spLocks noGrp="1"/>
          </p:cNvSpPr>
          <p:nvPr>
            <p:ph type="body" sz="quarter" idx="3"/>
          </p:nvPr>
        </p:nvSpPr>
        <p:spPr>
          <a:xfrm>
            <a:off x="709950" y="4317749"/>
            <a:ext cx="5682577" cy="3533066"/>
          </a:xfrm>
          <a:prstGeom prst="rect">
            <a:avLst/>
          </a:prstGeom>
        </p:spPr>
        <p:txBody>
          <a:bodyPr vert="horz" lIns="83796" tIns="41898" rIns="83796" bIns="41898"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1" y="8522258"/>
            <a:ext cx="3078435" cy="450293"/>
          </a:xfrm>
          <a:prstGeom prst="rect">
            <a:avLst/>
          </a:prstGeom>
        </p:spPr>
        <p:txBody>
          <a:bodyPr vert="horz" lIns="83796" tIns="41898" rIns="83796" bIns="41898" rtlCol="0" anchor="b"/>
          <a:lstStyle>
            <a:lvl1pPr algn="l">
              <a:defRPr sz="1100"/>
            </a:lvl1pPr>
          </a:lstStyle>
          <a:p>
            <a:endParaRPr lang="en-IN"/>
          </a:p>
        </p:txBody>
      </p:sp>
      <p:sp>
        <p:nvSpPr>
          <p:cNvPr id="7" name="Slide Number Placeholder 6"/>
          <p:cNvSpPr>
            <a:spLocks noGrp="1"/>
          </p:cNvSpPr>
          <p:nvPr>
            <p:ph type="sldNum" sz="quarter" idx="5"/>
          </p:nvPr>
        </p:nvSpPr>
        <p:spPr>
          <a:xfrm>
            <a:off x="4022550" y="8522258"/>
            <a:ext cx="3078435" cy="450293"/>
          </a:xfrm>
          <a:prstGeom prst="rect">
            <a:avLst/>
          </a:prstGeom>
        </p:spPr>
        <p:txBody>
          <a:bodyPr vert="horz" lIns="83796" tIns="41898" rIns="83796" bIns="41898" rtlCol="0" anchor="b"/>
          <a:lstStyle>
            <a:lvl1pPr algn="r">
              <a:defRPr sz="1100"/>
            </a:lvl1pPr>
          </a:lstStyle>
          <a:p>
            <a:fld id="{92C3979C-F96A-4366-BC2E-1CDF5905F739}" type="slidenum">
              <a:rPr lang="en-IN" smtClean="0"/>
              <a:t>‹#›</a:t>
            </a:fld>
            <a:endParaRPr lang="en-IN"/>
          </a:p>
        </p:txBody>
      </p:sp>
    </p:spTree>
    <p:extLst>
      <p:ext uri="{BB962C8B-B14F-4D97-AF65-F5344CB8AC3E}">
        <p14:creationId xmlns:p14="http://schemas.microsoft.com/office/powerpoint/2010/main" val="1277867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xfrm>
            <a:off x="3116263" y="425450"/>
            <a:ext cx="3094037" cy="2141538"/>
          </a:xfrm>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ltLang="en-US" dirty="0"/>
          </a:p>
        </p:txBody>
      </p:sp>
      <p:sp>
        <p:nvSpPr>
          <p:cNvPr id="16388" name="Slide Number Placeholder 3"/>
          <p:cNvSpPr>
            <a:spLocks noGrp="1"/>
          </p:cNvSpPr>
          <p:nvPr>
            <p:ph type="sldNum" sz="quarter" idx="5"/>
          </p:nvPr>
        </p:nvSpPr>
        <p:spPr bwMode="auto">
          <a:noFill/>
          <a:ln>
            <a:miter lim="800000"/>
            <a:headEnd/>
            <a:tailEnd/>
          </a:ln>
        </p:spPr>
        <p:txBody>
          <a:bodyPr/>
          <a:lstStyle/>
          <a:p>
            <a:fld id="{7BDF3239-CC68-4A3F-8E85-34C3089E0462}" type="slidenum">
              <a:rPr lang="en-US" altLang="en-US"/>
              <a:pPr/>
              <a:t>1</a:t>
            </a:fld>
            <a:endParaRPr lang="en-US" altLang="en-US" dirty="0"/>
          </a:p>
        </p:txBody>
      </p:sp>
    </p:spTree>
    <p:extLst>
      <p:ext uri="{BB962C8B-B14F-4D97-AF65-F5344CB8AC3E}">
        <p14:creationId xmlns:p14="http://schemas.microsoft.com/office/powerpoint/2010/main" val="41582762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28" name="PlaceHolder 2"/>
          <p:cNvSpPr>
            <a:spLocks noGrp="1"/>
          </p:cNvSpPr>
          <p:nvPr>
            <p:ph type="body"/>
          </p:nvPr>
        </p:nvSpPr>
        <p:spPr>
          <a:xfrm>
            <a:off x="495000" y="1604520"/>
            <a:ext cx="8914680" cy="1896840"/>
          </a:xfrm>
          <a:prstGeom prst="rect">
            <a:avLst/>
          </a:prstGeom>
        </p:spPr>
        <p:txBody>
          <a:bodyPr lIns="0" tIns="0" rIns="0" bIns="0">
            <a:normAutofit/>
          </a:bodyPr>
          <a:lstStyle/>
          <a:p>
            <a:endParaRPr lang="en-IN" sz="3200" b="0" strike="noStrike" spc="-1">
              <a:latin typeface="Arial"/>
            </a:endParaRPr>
          </a:p>
        </p:txBody>
      </p:sp>
      <p:sp>
        <p:nvSpPr>
          <p:cNvPr id="29" name="PlaceHolder 3"/>
          <p:cNvSpPr>
            <a:spLocks noGrp="1"/>
          </p:cNvSpPr>
          <p:nvPr>
            <p:ph type="body"/>
          </p:nvPr>
        </p:nvSpPr>
        <p:spPr>
          <a:xfrm>
            <a:off x="495000" y="3682080"/>
            <a:ext cx="891468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31" name="PlaceHolder 2"/>
          <p:cNvSpPr>
            <a:spLocks noGrp="1"/>
          </p:cNvSpPr>
          <p:nvPr>
            <p:ph type="body"/>
          </p:nvPr>
        </p:nvSpPr>
        <p:spPr>
          <a:xfrm>
            <a:off x="495000" y="1604520"/>
            <a:ext cx="4350240" cy="1896840"/>
          </a:xfrm>
          <a:prstGeom prst="rect">
            <a:avLst/>
          </a:prstGeom>
        </p:spPr>
        <p:txBody>
          <a:bodyPr lIns="0" tIns="0" rIns="0" bIns="0">
            <a:normAutofit/>
          </a:bodyPr>
          <a:lstStyle/>
          <a:p>
            <a:endParaRPr lang="en-IN" sz="3200" b="0" strike="noStrike" spc="-1">
              <a:latin typeface="Arial"/>
            </a:endParaRPr>
          </a:p>
        </p:txBody>
      </p:sp>
      <p:sp>
        <p:nvSpPr>
          <p:cNvPr id="32" name="PlaceHolder 3"/>
          <p:cNvSpPr>
            <a:spLocks noGrp="1"/>
          </p:cNvSpPr>
          <p:nvPr>
            <p:ph type="body"/>
          </p:nvPr>
        </p:nvSpPr>
        <p:spPr>
          <a:xfrm>
            <a:off x="5063040" y="1604520"/>
            <a:ext cx="4350240" cy="1896840"/>
          </a:xfrm>
          <a:prstGeom prst="rect">
            <a:avLst/>
          </a:prstGeom>
        </p:spPr>
        <p:txBody>
          <a:bodyPr lIns="0" tIns="0" rIns="0" bIns="0">
            <a:normAutofit/>
          </a:bodyPr>
          <a:lstStyle/>
          <a:p>
            <a:endParaRPr lang="en-IN" sz="3200" b="0" strike="noStrike" spc="-1">
              <a:latin typeface="Arial"/>
            </a:endParaRPr>
          </a:p>
        </p:txBody>
      </p:sp>
      <p:sp>
        <p:nvSpPr>
          <p:cNvPr id="33" name="PlaceHolder 4"/>
          <p:cNvSpPr>
            <a:spLocks noGrp="1"/>
          </p:cNvSpPr>
          <p:nvPr>
            <p:ph type="body"/>
          </p:nvPr>
        </p:nvSpPr>
        <p:spPr>
          <a:xfrm>
            <a:off x="495000" y="3682080"/>
            <a:ext cx="4350240" cy="1896840"/>
          </a:xfrm>
          <a:prstGeom prst="rect">
            <a:avLst/>
          </a:prstGeom>
        </p:spPr>
        <p:txBody>
          <a:bodyPr lIns="0" tIns="0" rIns="0" bIns="0">
            <a:normAutofit/>
          </a:bodyPr>
          <a:lstStyle/>
          <a:p>
            <a:endParaRPr lang="en-IN" sz="3200" b="0" strike="noStrike" spc="-1">
              <a:latin typeface="Arial"/>
            </a:endParaRPr>
          </a:p>
        </p:txBody>
      </p:sp>
      <p:sp>
        <p:nvSpPr>
          <p:cNvPr id="34" name="PlaceHolder 5"/>
          <p:cNvSpPr>
            <a:spLocks noGrp="1"/>
          </p:cNvSpPr>
          <p:nvPr>
            <p:ph type="body"/>
          </p:nvPr>
        </p:nvSpPr>
        <p:spPr>
          <a:xfrm>
            <a:off x="5063040" y="3682080"/>
            <a:ext cx="435024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36" name="PlaceHolder 2"/>
          <p:cNvSpPr>
            <a:spLocks noGrp="1"/>
          </p:cNvSpPr>
          <p:nvPr>
            <p:ph type="body"/>
          </p:nvPr>
        </p:nvSpPr>
        <p:spPr>
          <a:xfrm>
            <a:off x="495000" y="1604520"/>
            <a:ext cx="2870280" cy="1896840"/>
          </a:xfrm>
          <a:prstGeom prst="rect">
            <a:avLst/>
          </a:prstGeom>
        </p:spPr>
        <p:txBody>
          <a:bodyPr lIns="0" tIns="0" rIns="0" bIns="0">
            <a:normAutofit/>
          </a:bodyPr>
          <a:lstStyle/>
          <a:p>
            <a:endParaRPr lang="en-IN" sz="3200" b="0" strike="noStrike" spc="-1">
              <a:latin typeface="Arial"/>
            </a:endParaRPr>
          </a:p>
        </p:txBody>
      </p:sp>
      <p:sp>
        <p:nvSpPr>
          <p:cNvPr id="37" name="PlaceHolder 3"/>
          <p:cNvSpPr>
            <a:spLocks noGrp="1"/>
          </p:cNvSpPr>
          <p:nvPr>
            <p:ph type="body"/>
          </p:nvPr>
        </p:nvSpPr>
        <p:spPr>
          <a:xfrm>
            <a:off x="3509280" y="1604520"/>
            <a:ext cx="2870280" cy="1896840"/>
          </a:xfrm>
          <a:prstGeom prst="rect">
            <a:avLst/>
          </a:prstGeom>
        </p:spPr>
        <p:txBody>
          <a:bodyPr lIns="0" tIns="0" rIns="0" bIns="0">
            <a:normAutofit/>
          </a:bodyPr>
          <a:lstStyle/>
          <a:p>
            <a:endParaRPr lang="en-IN" sz="3200" b="0" strike="noStrike" spc="-1">
              <a:latin typeface="Arial"/>
            </a:endParaRPr>
          </a:p>
        </p:txBody>
      </p:sp>
      <p:sp>
        <p:nvSpPr>
          <p:cNvPr id="38" name="PlaceHolder 4"/>
          <p:cNvSpPr>
            <a:spLocks noGrp="1"/>
          </p:cNvSpPr>
          <p:nvPr>
            <p:ph type="body"/>
          </p:nvPr>
        </p:nvSpPr>
        <p:spPr>
          <a:xfrm>
            <a:off x="6523200" y="1604520"/>
            <a:ext cx="2870280" cy="1896840"/>
          </a:xfrm>
          <a:prstGeom prst="rect">
            <a:avLst/>
          </a:prstGeom>
        </p:spPr>
        <p:txBody>
          <a:bodyPr lIns="0" tIns="0" rIns="0" bIns="0">
            <a:normAutofit/>
          </a:bodyPr>
          <a:lstStyle/>
          <a:p>
            <a:endParaRPr lang="en-IN" sz="3200" b="0" strike="noStrike" spc="-1">
              <a:latin typeface="Arial"/>
            </a:endParaRPr>
          </a:p>
        </p:txBody>
      </p:sp>
      <p:sp>
        <p:nvSpPr>
          <p:cNvPr id="39" name="PlaceHolder 5"/>
          <p:cNvSpPr>
            <a:spLocks noGrp="1"/>
          </p:cNvSpPr>
          <p:nvPr>
            <p:ph type="body"/>
          </p:nvPr>
        </p:nvSpPr>
        <p:spPr>
          <a:xfrm>
            <a:off x="495000" y="3682080"/>
            <a:ext cx="2870280" cy="1896840"/>
          </a:xfrm>
          <a:prstGeom prst="rect">
            <a:avLst/>
          </a:prstGeom>
        </p:spPr>
        <p:txBody>
          <a:bodyPr lIns="0" tIns="0" rIns="0" bIns="0">
            <a:normAutofit/>
          </a:bodyPr>
          <a:lstStyle/>
          <a:p>
            <a:endParaRPr lang="en-IN" sz="3200" b="0" strike="noStrike" spc="-1">
              <a:latin typeface="Arial"/>
            </a:endParaRPr>
          </a:p>
        </p:txBody>
      </p:sp>
      <p:sp>
        <p:nvSpPr>
          <p:cNvPr id="40" name="PlaceHolder 6"/>
          <p:cNvSpPr>
            <a:spLocks noGrp="1"/>
          </p:cNvSpPr>
          <p:nvPr>
            <p:ph type="body"/>
          </p:nvPr>
        </p:nvSpPr>
        <p:spPr>
          <a:xfrm>
            <a:off x="3509280" y="3682080"/>
            <a:ext cx="2870280" cy="1896840"/>
          </a:xfrm>
          <a:prstGeom prst="rect">
            <a:avLst/>
          </a:prstGeom>
        </p:spPr>
        <p:txBody>
          <a:bodyPr lIns="0" tIns="0" rIns="0" bIns="0">
            <a:normAutofit/>
          </a:bodyPr>
          <a:lstStyle/>
          <a:p>
            <a:endParaRPr lang="en-IN" sz="3200" b="0" strike="noStrike" spc="-1">
              <a:latin typeface="Arial"/>
            </a:endParaRPr>
          </a:p>
        </p:txBody>
      </p:sp>
      <p:sp>
        <p:nvSpPr>
          <p:cNvPr id="41" name="PlaceHolder 7"/>
          <p:cNvSpPr>
            <a:spLocks noGrp="1"/>
          </p:cNvSpPr>
          <p:nvPr>
            <p:ph type="body"/>
          </p:nvPr>
        </p:nvSpPr>
        <p:spPr>
          <a:xfrm>
            <a:off x="6523200" y="3682080"/>
            <a:ext cx="287028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5" name="Rectangle 11"/>
          <p:cNvSpPr/>
          <p:nvPr userDrawn="1"/>
        </p:nvSpPr>
        <p:spPr>
          <a:xfrm>
            <a:off x="454025" y="5916614"/>
            <a:ext cx="8997950" cy="136525"/>
          </a:xfrm>
          <a:prstGeom prst="rect">
            <a:avLst/>
          </a:prstGeom>
          <a:solidFill>
            <a:srgbClr val="0771B0"/>
          </a:solidFill>
          <a:ln>
            <a:noFill/>
          </a:ln>
        </p:spPr>
        <p:style>
          <a:lnRef idx="2">
            <a:schemeClr val="accent1">
              <a:shade val="50000"/>
            </a:schemeClr>
          </a:lnRef>
          <a:fillRef idx="1">
            <a:schemeClr val="accent1"/>
          </a:fillRef>
          <a:effectRef idx="0">
            <a:schemeClr val="accent1"/>
          </a:effectRef>
          <a:fontRef idx="minor">
            <a:schemeClr val="lt1"/>
          </a:fontRef>
        </p:style>
        <p:txBody>
          <a:bodyPr lIns="91363" tIns="45683" rIns="91363" bIns="45683" anchor="ctr"/>
          <a:lstStyle/>
          <a:p>
            <a:pPr algn="ctr" eaLnBrk="1" fontAlgn="auto" hangingPunct="1">
              <a:spcBef>
                <a:spcPts val="0"/>
              </a:spcBef>
              <a:spcAft>
                <a:spcPts val="0"/>
              </a:spcAft>
              <a:defRPr/>
            </a:pPr>
            <a:endParaRPr lang="en-US" dirty="0"/>
          </a:p>
        </p:txBody>
      </p:sp>
      <p:sp>
        <p:nvSpPr>
          <p:cNvPr id="6" name="Rectangle 88"/>
          <p:cNvSpPr/>
          <p:nvPr userDrawn="1"/>
        </p:nvSpPr>
        <p:spPr>
          <a:xfrm>
            <a:off x="454025" y="5965826"/>
            <a:ext cx="8997950" cy="136525"/>
          </a:xfrm>
          <a:prstGeom prst="rect">
            <a:avLst/>
          </a:prstGeom>
          <a:solidFill>
            <a:srgbClr val="0771B0"/>
          </a:solidFill>
          <a:ln>
            <a:noFill/>
          </a:ln>
        </p:spPr>
        <p:style>
          <a:lnRef idx="2">
            <a:schemeClr val="accent1">
              <a:shade val="50000"/>
            </a:schemeClr>
          </a:lnRef>
          <a:fillRef idx="1">
            <a:schemeClr val="accent1"/>
          </a:fillRef>
          <a:effectRef idx="0">
            <a:schemeClr val="accent1"/>
          </a:effectRef>
          <a:fontRef idx="minor">
            <a:schemeClr val="lt1"/>
          </a:fontRef>
        </p:style>
        <p:txBody>
          <a:bodyPr lIns="91363" tIns="45683" rIns="91363" bIns="45683" anchor="ctr"/>
          <a:lstStyle/>
          <a:p>
            <a:pPr algn="ctr" eaLnBrk="1" fontAlgn="auto" hangingPunct="1">
              <a:spcBef>
                <a:spcPts val="0"/>
              </a:spcBef>
              <a:spcAft>
                <a:spcPts val="0"/>
              </a:spcAft>
              <a:defRPr/>
            </a:pPr>
            <a:endParaRPr lang="en-US" dirty="0"/>
          </a:p>
        </p:txBody>
      </p:sp>
      <p:sp>
        <p:nvSpPr>
          <p:cNvPr id="8" name="Rectangle 103"/>
          <p:cNvSpPr/>
          <p:nvPr userDrawn="1"/>
        </p:nvSpPr>
        <p:spPr>
          <a:xfrm>
            <a:off x="454025" y="1190626"/>
            <a:ext cx="8997950" cy="136525"/>
          </a:xfrm>
          <a:prstGeom prst="rect">
            <a:avLst/>
          </a:prstGeom>
          <a:solidFill>
            <a:srgbClr val="0771B0"/>
          </a:solidFill>
          <a:ln>
            <a:noFill/>
          </a:ln>
        </p:spPr>
        <p:style>
          <a:lnRef idx="2">
            <a:schemeClr val="accent1">
              <a:shade val="50000"/>
            </a:schemeClr>
          </a:lnRef>
          <a:fillRef idx="1">
            <a:schemeClr val="accent1"/>
          </a:fillRef>
          <a:effectRef idx="0">
            <a:schemeClr val="accent1"/>
          </a:effectRef>
          <a:fontRef idx="minor">
            <a:schemeClr val="lt1"/>
          </a:fontRef>
        </p:style>
        <p:txBody>
          <a:bodyPr lIns="91363" tIns="45683" rIns="91363" bIns="45683" anchor="ctr"/>
          <a:lstStyle/>
          <a:p>
            <a:pPr algn="ctr" eaLnBrk="1" fontAlgn="auto" hangingPunct="1">
              <a:spcBef>
                <a:spcPts val="0"/>
              </a:spcBef>
              <a:spcAft>
                <a:spcPts val="0"/>
              </a:spcAft>
              <a:defRPr/>
            </a:pPr>
            <a:endParaRPr lang="en-US" dirty="0"/>
          </a:p>
        </p:txBody>
      </p:sp>
      <p:pic>
        <p:nvPicPr>
          <p:cNvPr id="12" name="Picture 6" descr="http://www.sebi.gov.in/cms/sebi_data/gimages/press_logo.jpg"/>
          <p:cNvPicPr>
            <a:picLocks noChangeAspect="1" noChangeArrowheads="1"/>
          </p:cNvPicPr>
          <p:nvPr userDrawn="1"/>
        </p:nvPicPr>
        <p:blipFill>
          <a:blip r:embed="rId2" cstate="print"/>
          <a:srcRect/>
          <a:stretch>
            <a:fillRect/>
          </a:stretch>
        </p:blipFill>
        <p:spPr bwMode="auto">
          <a:xfrm>
            <a:off x="457201" y="228600"/>
            <a:ext cx="6400800" cy="919818"/>
          </a:xfrm>
          <a:prstGeom prst="rect">
            <a:avLst/>
          </a:prstGeom>
          <a:noFill/>
          <a:ln w="9525">
            <a:noFill/>
            <a:miter lim="800000"/>
            <a:headEnd/>
            <a:tailEnd/>
          </a:ln>
        </p:spPr>
      </p:pic>
    </p:spTree>
    <p:extLst>
      <p:ext uri="{BB962C8B-B14F-4D97-AF65-F5344CB8AC3E}">
        <p14:creationId xmlns:p14="http://schemas.microsoft.com/office/powerpoint/2010/main" val="37209419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8"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49" name="PlaceHolder 2"/>
          <p:cNvSpPr>
            <a:spLocks noGrp="1"/>
          </p:cNvSpPr>
          <p:nvPr>
            <p:ph type="subTitle"/>
          </p:nvPr>
        </p:nvSpPr>
        <p:spPr>
          <a:xfrm>
            <a:off x="495000" y="1604520"/>
            <a:ext cx="8914680" cy="3976920"/>
          </a:xfrm>
          <a:prstGeom prst="rect">
            <a:avLst/>
          </a:prstGeom>
        </p:spPr>
        <p:txBody>
          <a:bodyPr lIns="0" tIns="0" rIns="0" bIns="0" anchor="ctr"/>
          <a:lstStyle/>
          <a:p>
            <a:pPr algn="ctr"/>
            <a:endParaRPr lang="en-IN"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51" name="PlaceHolder 2"/>
          <p:cNvSpPr>
            <a:spLocks noGrp="1"/>
          </p:cNvSpPr>
          <p:nvPr>
            <p:ph type="body"/>
          </p:nvPr>
        </p:nvSpPr>
        <p:spPr>
          <a:xfrm>
            <a:off x="495000" y="1604520"/>
            <a:ext cx="8914680" cy="397692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53" name="PlaceHolder 2"/>
          <p:cNvSpPr>
            <a:spLocks noGrp="1"/>
          </p:cNvSpPr>
          <p:nvPr>
            <p:ph type="body"/>
          </p:nvPr>
        </p:nvSpPr>
        <p:spPr>
          <a:xfrm>
            <a:off x="495000" y="1604520"/>
            <a:ext cx="4350240" cy="3976920"/>
          </a:xfrm>
          <a:prstGeom prst="rect">
            <a:avLst/>
          </a:prstGeom>
        </p:spPr>
        <p:txBody>
          <a:bodyPr lIns="0" tIns="0" rIns="0" bIns="0">
            <a:normAutofit/>
          </a:bodyPr>
          <a:lstStyle/>
          <a:p>
            <a:endParaRPr lang="en-IN" sz="3200" b="0" strike="noStrike" spc="-1">
              <a:latin typeface="Arial"/>
            </a:endParaRPr>
          </a:p>
        </p:txBody>
      </p:sp>
      <p:sp>
        <p:nvSpPr>
          <p:cNvPr id="54" name="PlaceHolder 3"/>
          <p:cNvSpPr>
            <a:spLocks noGrp="1"/>
          </p:cNvSpPr>
          <p:nvPr>
            <p:ph type="body"/>
          </p:nvPr>
        </p:nvSpPr>
        <p:spPr>
          <a:xfrm>
            <a:off x="5063040" y="1604520"/>
            <a:ext cx="4350240" cy="397692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5"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6" name="PlaceHolder 1"/>
          <p:cNvSpPr>
            <a:spLocks noGrp="1"/>
          </p:cNvSpPr>
          <p:nvPr>
            <p:ph type="subTitle"/>
          </p:nvPr>
        </p:nvSpPr>
        <p:spPr>
          <a:xfrm>
            <a:off x="495360" y="146160"/>
            <a:ext cx="7501680" cy="3494160"/>
          </a:xfrm>
          <a:prstGeom prst="rect">
            <a:avLst/>
          </a:prstGeom>
        </p:spPr>
        <p:txBody>
          <a:bodyPr lIns="0" tIns="0" rIns="0" bIns="0" anchor="ctr"/>
          <a:lstStyle/>
          <a:p>
            <a:pPr algn="ctr"/>
            <a:endParaRPr lang="en-IN"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7" name="PlaceHolder 2"/>
          <p:cNvSpPr>
            <a:spLocks noGrp="1"/>
          </p:cNvSpPr>
          <p:nvPr>
            <p:ph type="subTitle"/>
          </p:nvPr>
        </p:nvSpPr>
        <p:spPr>
          <a:xfrm>
            <a:off x="495000" y="1604520"/>
            <a:ext cx="8914680" cy="3976920"/>
          </a:xfrm>
          <a:prstGeom prst="rect">
            <a:avLst/>
          </a:prstGeom>
        </p:spPr>
        <p:txBody>
          <a:bodyPr lIns="0" tIns="0" rIns="0" bIns="0" anchor="ctr"/>
          <a:lstStyle/>
          <a:p>
            <a:pPr algn="ctr"/>
            <a:endParaRPr lang="en-IN"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58" name="PlaceHolder 2"/>
          <p:cNvSpPr>
            <a:spLocks noGrp="1"/>
          </p:cNvSpPr>
          <p:nvPr>
            <p:ph type="body"/>
          </p:nvPr>
        </p:nvSpPr>
        <p:spPr>
          <a:xfrm>
            <a:off x="495000" y="1604520"/>
            <a:ext cx="4350240" cy="1896840"/>
          </a:xfrm>
          <a:prstGeom prst="rect">
            <a:avLst/>
          </a:prstGeom>
        </p:spPr>
        <p:txBody>
          <a:bodyPr lIns="0" tIns="0" rIns="0" bIns="0">
            <a:normAutofit/>
          </a:bodyPr>
          <a:lstStyle/>
          <a:p>
            <a:endParaRPr lang="en-IN" sz="3200" b="0" strike="noStrike" spc="-1">
              <a:latin typeface="Arial"/>
            </a:endParaRPr>
          </a:p>
        </p:txBody>
      </p:sp>
      <p:sp>
        <p:nvSpPr>
          <p:cNvPr id="59" name="PlaceHolder 3"/>
          <p:cNvSpPr>
            <a:spLocks noGrp="1"/>
          </p:cNvSpPr>
          <p:nvPr>
            <p:ph type="body"/>
          </p:nvPr>
        </p:nvSpPr>
        <p:spPr>
          <a:xfrm>
            <a:off x="5063040" y="1604520"/>
            <a:ext cx="4350240" cy="3976920"/>
          </a:xfrm>
          <a:prstGeom prst="rect">
            <a:avLst/>
          </a:prstGeom>
        </p:spPr>
        <p:txBody>
          <a:bodyPr lIns="0" tIns="0" rIns="0" bIns="0">
            <a:normAutofit/>
          </a:bodyPr>
          <a:lstStyle/>
          <a:p>
            <a:endParaRPr lang="en-IN" sz="3200" b="0" strike="noStrike" spc="-1">
              <a:latin typeface="Arial"/>
            </a:endParaRPr>
          </a:p>
        </p:txBody>
      </p:sp>
      <p:sp>
        <p:nvSpPr>
          <p:cNvPr id="60" name="PlaceHolder 4"/>
          <p:cNvSpPr>
            <a:spLocks noGrp="1"/>
          </p:cNvSpPr>
          <p:nvPr>
            <p:ph type="body"/>
          </p:nvPr>
        </p:nvSpPr>
        <p:spPr>
          <a:xfrm>
            <a:off x="495000" y="3682080"/>
            <a:ext cx="435024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62" name="PlaceHolder 2"/>
          <p:cNvSpPr>
            <a:spLocks noGrp="1"/>
          </p:cNvSpPr>
          <p:nvPr>
            <p:ph type="body"/>
          </p:nvPr>
        </p:nvSpPr>
        <p:spPr>
          <a:xfrm>
            <a:off x="495000" y="1604520"/>
            <a:ext cx="4350240" cy="3976920"/>
          </a:xfrm>
          <a:prstGeom prst="rect">
            <a:avLst/>
          </a:prstGeom>
        </p:spPr>
        <p:txBody>
          <a:bodyPr lIns="0" tIns="0" rIns="0" bIns="0">
            <a:normAutofit/>
          </a:bodyPr>
          <a:lstStyle/>
          <a:p>
            <a:endParaRPr lang="en-IN" sz="3200" b="0" strike="noStrike" spc="-1">
              <a:latin typeface="Arial"/>
            </a:endParaRPr>
          </a:p>
        </p:txBody>
      </p:sp>
      <p:sp>
        <p:nvSpPr>
          <p:cNvPr id="63" name="PlaceHolder 3"/>
          <p:cNvSpPr>
            <a:spLocks noGrp="1"/>
          </p:cNvSpPr>
          <p:nvPr>
            <p:ph type="body"/>
          </p:nvPr>
        </p:nvSpPr>
        <p:spPr>
          <a:xfrm>
            <a:off x="5063040" y="1604520"/>
            <a:ext cx="4350240" cy="1896840"/>
          </a:xfrm>
          <a:prstGeom prst="rect">
            <a:avLst/>
          </a:prstGeom>
        </p:spPr>
        <p:txBody>
          <a:bodyPr lIns="0" tIns="0" rIns="0" bIns="0">
            <a:normAutofit/>
          </a:bodyPr>
          <a:lstStyle/>
          <a:p>
            <a:endParaRPr lang="en-IN" sz="3200" b="0" strike="noStrike" spc="-1">
              <a:latin typeface="Arial"/>
            </a:endParaRPr>
          </a:p>
        </p:txBody>
      </p:sp>
      <p:sp>
        <p:nvSpPr>
          <p:cNvPr id="64" name="PlaceHolder 4"/>
          <p:cNvSpPr>
            <a:spLocks noGrp="1"/>
          </p:cNvSpPr>
          <p:nvPr>
            <p:ph type="body"/>
          </p:nvPr>
        </p:nvSpPr>
        <p:spPr>
          <a:xfrm>
            <a:off x="5063040" y="3682080"/>
            <a:ext cx="435024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66" name="PlaceHolder 2"/>
          <p:cNvSpPr>
            <a:spLocks noGrp="1"/>
          </p:cNvSpPr>
          <p:nvPr>
            <p:ph type="body"/>
          </p:nvPr>
        </p:nvSpPr>
        <p:spPr>
          <a:xfrm>
            <a:off x="495000" y="1604520"/>
            <a:ext cx="4350240" cy="1896840"/>
          </a:xfrm>
          <a:prstGeom prst="rect">
            <a:avLst/>
          </a:prstGeom>
        </p:spPr>
        <p:txBody>
          <a:bodyPr lIns="0" tIns="0" rIns="0" bIns="0">
            <a:normAutofit/>
          </a:bodyPr>
          <a:lstStyle/>
          <a:p>
            <a:endParaRPr lang="en-IN" sz="3200" b="0" strike="noStrike" spc="-1">
              <a:latin typeface="Arial"/>
            </a:endParaRPr>
          </a:p>
        </p:txBody>
      </p:sp>
      <p:sp>
        <p:nvSpPr>
          <p:cNvPr id="67" name="PlaceHolder 3"/>
          <p:cNvSpPr>
            <a:spLocks noGrp="1"/>
          </p:cNvSpPr>
          <p:nvPr>
            <p:ph type="body"/>
          </p:nvPr>
        </p:nvSpPr>
        <p:spPr>
          <a:xfrm>
            <a:off x="5063040" y="1604520"/>
            <a:ext cx="4350240" cy="1896840"/>
          </a:xfrm>
          <a:prstGeom prst="rect">
            <a:avLst/>
          </a:prstGeom>
        </p:spPr>
        <p:txBody>
          <a:bodyPr lIns="0" tIns="0" rIns="0" bIns="0">
            <a:normAutofit/>
          </a:bodyPr>
          <a:lstStyle/>
          <a:p>
            <a:endParaRPr lang="en-IN" sz="3200" b="0" strike="noStrike" spc="-1">
              <a:latin typeface="Arial"/>
            </a:endParaRPr>
          </a:p>
        </p:txBody>
      </p:sp>
      <p:sp>
        <p:nvSpPr>
          <p:cNvPr id="68" name="PlaceHolder 4"/>
          <p:cNvSpPr>
            <a:spLocks noGrp="1"/>
          </p:cNvSpPr>
          <p:nvPr>
            <p:ph type="body"/>
          </p:nvPr>
        </p:nvSpPr>
        <p:spPr>
          <a:xfrm>
            <a:off x="495000" y="3682080"/>
            <a:ext cx="891468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70" name="PlaceHolder 2"/>
          <p:cNvSpPr>
            <a:spLocks noGrp="1"/>
          </p:cNvSpPr>
          <p:nvPr>
            <p:ph type="body"/>
          </p:nvPr>
        </p:nvSpPr>
        <p:spPr>
          <a:xfrm>
            <a:off x="495000" y="1604520"/>
            <a:ext cx="8914680" cy="1896840"/>
          </a:xfrm>
          <a:prstGeom prst="rect">
            <a:avLst/>
          </a:prstGeom>
        </p:spPr>
        <p:txBody>
          <a:bodyPr lIns="0" tIns="0" rIns="0" bIns="0">
            <a:normAutofit/>
          </a:bodyPr>
          <a:lstStyle/>
          <a:p>
            <a:endParaRPr lang="en-IN" sz="3200" b="0" strike="noStrike" spc="-1">
              <a:latin typeface="Arial"/>
            </a:endParaRPr>
          </a:p>
        </p:txBody>
      </p:sp>
      <p:sp>
        <p:nvSpPr>
          <p:cNvPr id="71" name="PlaceHolder 3"/>
          <p:cNvSpPr>
            <a:spLocks noGrp="1"/>
          </p:cNvSpPr>
          <p:nvPr>
            <p:ph type="body"/>
          </p:nvPr>
        </p:nvSpPr>
        <p:spPr>
          <a:xfrm>
            <a:off x="495000" y="3682080"/>
            <a:ext cx="891468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73" name="PlaceHolder 2"/>
          <p:cNvSpPr>
            <a:spLocks noGrp="1"/>
          </p:cNvSpPr>
          <p:nvPr>
            <p:ph type="body"/>
          </p:nvPr>
        </p:nvSpPr>
        <p:spPr>
          <a:xfrm>
            <a:off x="495000" y="1604520"/>
            <a:ext cx="4350240" cy="1896840"/>
          </a:xfrm>
          <a:prstGeom prst="rect">
            <a:avLst/>
          </a:prstGeom>
        </p:spPr>
        <p:txBody>
          <a:bodyPr lIns="0" tIns="0" rIns="0" bIns="0">
            <a:normAutofit/>
          </a:bodyPr>
          <a:lstStyle/>
          <a:p>
            <a:endParaRPr lang="en-IN" sz="3200" b="0" strike="noStrike" spc="-1">
              <a:latin typeface="Arial"/>
            </a:endParaRPr>
          </a:p>
        </p:txBody>
      </p:sp>
      <p:sp>
        <p:nvSpPr>
          <p:cNvPr id="74" name="PlaceHolder 3"/>
          <p:cNvSpPr>
            <a:spLocks noGrp="1"/>
          </p:cNvSpPr>
          <p:nvPr>
            <p:ph type="body"/>
          </p:nvPr>
        </p:nvSpPr>
        <p:spPr>
          <a:xfrm>
            <a:off x="5063040" y="1604520"/>
            <a:ext cx="4350240" cy="1896840"/>
          </a:xfrm>
          <a:prstGeom prst="rect">
            <a:avLst/>
          </a:prstGeom>
        </p:spPr>
        <p:txBody>
          <a:bodyPr lIns="0" tIns="0" rIns="0" bIns="0">
            <a:normAutofit/>
          </a:bodyPr>
          <a:lstStyle/>
          <a:p>
            <a:endParaRPr lang="en-IN" sz="3200" b="0" strike="noStrike" spc="-1">
              <a:latin typeface="Arial"/>
            </a:endParaRPr>
          </a:p>
        </p:txBody>
      </p:sp>
      <p:sp>
        <p:nvSpPr>
          <p:cNvPr id="75" name="PlaceHolder 4"/>
          <p:cNvSpPr>
            <a:spLocks noGrp="1"/>
          </p:cNvSpPr>
          <p:nvPr>
            <p:ph type="body"/>
          </p:nvPr>
        </p:nvSpPr>
        <p:spPr>
          <a:xfrm>
            <a:off x="495000" y="3682080"/>
            <a:ext cx="4350240" cy="1896840"/>
          </a:xfrm>
          <a:prstGeom prst="rect">
            <a:avLst/>
          </a:prstGeom>
        </p:spPr>
        <p:txBody>
          <a:bodyPr lIns="0" tIns="0" rIns="0" bIns="0">
            <a:normAutofit/>
          </a:bodyPr>
          <a:lstStyle/>
          <a:p>
            <a:endParaRPr lang="en-IN" sz="3200" b="0" strike="noStrike" spc="-1">
              <a:latin typeface="Arial"/>
            </a:endParaRPr>
          </a:p>
        </p:txBody>
      </p:sp>
      <p:sp>
        <p:nvSpPr>
          <p:cNvPr id="76" name="PlaceHolder 5"/>
          <p:cNvSpPr>
            <a:spLocks noGrp="1"/>
          </p:cNvSpPr>
          <p:nvPr>
            <p:ph type="body"/>
          </p:nvPr>
        </p:nvSpPr>
        <p:spPr>
          <a:xfrm>
            <a:off x="5063040" y="3682080"/>
            <a:ext cx="435024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78" name="PlaceHolder 2"/>
          <p:cNvSpPr>
            <a:spLocks noGrp="1"/>
          </p:cNvSpPr>
          <p:nvPr>
            <p:ph type="body"/>
          </p:nvPr>
        </p:nvSpPr>
        <p:spPr>
          <a:xfrm>
            <a:off x="495000" y="1604520"/>
            <a:ext cx="2870280" cy="1896840"/>
          </a:xfrm>
          <a:prstGeom prst="rect">
            <a:avLst/>
          </a:prstGeom>
        </p:spPr>
        <p:txBody>
          <a:bodyPr lIns="0" tIns="0" rIns="0" bIns="0">
            <a:normAutofit/>
          </a:bodyPr>
          <a:lstStyle/>
          <a:p>
            <a:endParaRPr lang="en-IN" sz="3200" b="0" strike="noStrike" spc="-1">
              <a:latin typeface="Arial"/>
            </a:endParaRPr>
          </a:p>
        </p:txBody>
      </p:sp>
      <p:sp>
        <p:nvSpPr>
          <p:cNvPr id="79" name="PlaceHolder 3"/>
          <p:cNvSpPr>
            <a:spLocks noGrp="1"/>
          </p:cNvSpPr>
          <p:nvPr>
            <p:ph type="body"/>
          </p:nvPr>
        </p:nvSpPr>
        <p:spPr>
          <a:xfrm>
            <a:off x="3509280" y="1604520"/>
            <a:ext cx="2870280" cy="1896840"/>
          </a:xfrm>
          <a:prstGeom prst="rect">
            <a:avLst/>
          </a:prstGeom>
        </p:spPr>
        <p:txBody>
          <a:bodyPr lIns="0" tIns="0" rIns="0" bIns="0">
            <a:normAutofit/>
          </a:bodyPr>
          <a:lstStyle/>
          <a:p>
            <a:endParaRPr lang="en-IN" sz="3200" b="0" strike="noStrike" spc="-1">
              <a:latin typeface="Arial"/>
            </a:endParaRPr>
          </a:p>
        </p:txBody>
      </p:sp>
      <p:sp>
        <p:nvSpPr>
          <p:cNvPr id="80" name="PlaceHolder 4"/>
          <p:cNvSpPr>
            <a:spLocks noGrp="1"/>
          </p:cNvSpPr>
          <p:nvPr>
            <p:ph type="body"/>
          </p:nvPr>
        </p:nvSpPr>
        <p:spPr>
          <a:xfrm>
            <a:off x="6523200" y="1604520"/>
            <a:ext cx="2870280" cy="1896840"/>
          </a:xfrm>
          <a:prstGeom prst="rect">
            <a:avLst/>
          </a:prstGeom>
        </p:spPr>
        <p:txBody>
          <a:bodyPr lIns="0" tIns="0" rIns="0" bIns="0">
            <a:normAutofit/>
          </a:bodyPr>
          <a:lstStyle/>
          <a:p>
            <a:endParaRPr lang="en-IN" sz="3200" b="0" strike="noStrike" spc="-1">
              <a:latin typeface="Arial"/>
            </a:endParaRPr>
          </a:p>
        </p:txBody>
      </p:sp>
      <p:sp>
        <p:nvSpPr>
          <p:cNvPr id="81" name="PlaceHolder 5"/>
          <p:cNvSpPr>
            <a:spLocks noGrp="1"/>
          </p:cNvSpPr>
          <p:nvPr>
            <p:ph type="body"/>
          </p:nvPr>
        </p:nvSpPr>
        <p:spPr>
          <a:xfrm>
            <a:off x="495000" y="3682080"/>
            <a:ext cx="2870280" cy="1896840"/>
          </a:xfrm>
          <a:prstGeom prst="rect">
            <a:avLst/>
          </a:prstGeom>
        </p:spPr>
        <p:txBody>
          <a:bodyPr lIns="0" tIns="0" rIns="0" bIns="0">
            <a:normAutofit/>
          </a:bodyPr>
          <a:lstStyle/>
          <a:p>
            <a:endParaRPr lang="en-IN" sz="3200" b="0" strike="noStrike" spc="-1">
              <a:latin typeface="Arial"/>
            </a:endParaRPr>
          </a:p>
        </p:txBody>
      </p:sp>
      <p:sp>
        <p:nvSpPr>
          <p:cNvPr id="82" name="PlaceHolder 6"/>
          <p:cNvSpPr>
            <a:spLocks noGrp="1"/>
          </p:cNvSpPr>
          <p:nvPr>
            <p:ph type="body"/>
          </p:nvPr>
        </p:nvSpPr>
        <p:spPr>
          <a:xfrm>
            <a:off x="3509280" y="3682080"/>
            <a:ext cx="2870280" cy="1896840"/>
          </a:xfrm>
          <a:prstGeom prst="rect">
            <a:avLst/>
          </a:prstGeom>
        </p:spPr>
        <p:txBody>
          <a:bodyPr lIns="0" tIns="0" rIns="0" bIns="0">
            <a:normAutofit/>
          </a:bodyPr>
          <a:lstStyle/>
          <a:p>
            <a:endParaRPr lang="en-IN" sz="3200" b="0" strike="noStrike" spc="-1">
              <a:latin typeface="Arial"/>
            </a:endParaRPr>
          </a:p>
        </p:txBody>
      </p:sp>
      <p:sp>
        <p:nvSpPr>
          <p:cNvPr id="83" name="PlaceHolder 7"/>
          <p:cNvSpPr>
            <a:spLocks noGrp="1"/>
          </p:cNvSpPr>
          <p:nvPr>
            <p:ph type="body"/>
          </p:nvPr>
        </p:nvSpPr>
        <p:spPr>
          <a:xfrm>
            <a:off x="6523200" y="3682080"/>
            <a:ext cx="287028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32"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133" name="PlaceHolder 2"/>
          <p:cNvSpPr>
            <a:spLocks noGrp="1"/>
          </p:cNvSpPr>
          <p:nvPr>
            <p:ph type="subTitle"/>
          </p:nvPr>
        </p:nvSpPr>
        <p:spPr>
          <a:xfrm>
            <a:off x="495000" y="1604520"/>
            <a:ext cx="8914680" cy="3976920"/>
          </a:xfrm>
          <a:prstGeom prst="rect">
            <a:avLst/>
          </a:prstGeom>
        </p:spPr>
        <p:txBody>
          <a:bodyPr lIns="0" tIns="0" rIns="0" bIns="0" anchor="ctr"/>
          <a:lstStyle/>
          <a:p>
            <a:pPr algn="ctr"/>
            <a:endParaRPr lang="en-IN" sz="3200" b="0" strike="noStrike" spc="-1">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34"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135" name="PlaceHolder 2"/>
          <p:cNvSpPr>
            <a:spLocks noGrp="1"/>
          </p:cNvSpPr>
          <p:nvPr>
            <p:ph type="body"/>
          </p:nvPr>
        </p:nvSpPr>
        <p:spPr>
          <a:xfrm>
            <a:off x="495000" y="1604520"/>
            <a:ext cx="8914680" cy="397692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36"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137" name="PlaceHolder 2"/>
          <p:cNvSpPr>
            <a:spLocks noGrp="1"/>
          </p:cNvSpPr>
          <p:nvPr>
            <p:ph type="body"/>
          </p:nvPr>
        </p:nvSpPr>
        <p:spPr>
          <a:xfrm>
            <a:off x="495000" y="1604520"/>
            <a:ext cx="4350240" cy="3976920"/>
          </a:xfrm>
          <a:prstGeom prst="rect">
            <a:avLst/>
          </a:prstGeom>
        </p:spPr>
        <p:txBody>
          <a:bodyPr lIns="0" tIns="0" rIns="0" bIns="0">
            <a:normAutofit/>
          </a:bodyPr>
          <a:lstStyle/>
          <a:p>
            <a:endParaRPr lang="en-IN" sz="3200" b="0" strike="noStrike" spc="-1">
              <a:latin typeface="Arial"/>
            </a:endParaRPr>
          </a:p>
        </p:txBody>
      </p:sp>
      <p:sp>
        <p:nvSpPr>
          <p:cNvPr id="138" name="PlaceHolder 3"/>
          <p:cNvSpPr>
            <a:spLocks noGrp="1"/>
          </p:cNvSpPr>
          <p:nvPr>
            <p:ph type="body"/>
          </p:nvPr>
        </p:nvSpPr>
        <p:spPr>
          <a:xfrm>
            <a:off x="5063040" y="1604520"/>
            <a:ext cx="4350240" cy="397692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9" name="PlaceHolder 2"/>
          <p:cNvSpPr>
            <a:spLocks noGrp="1"/>
          </p:cNvSpPr>
          <p:nvPr>
            <p:ph type="body"/>
          </p:nvPr>
        </p:nvSpPr>
        <p:spPr>
          <a:xfrm>
            <a:off x="495000" y="1604520"/>
            <a:ext cx="8914680" cy="397692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9"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0" name="PlaceHolder 1"/>
          <p:cNvSpPr>
            <a:spLocks noGrp="1"/>
          </p:cNvSpPr>
          <p:nvPr>
            <p:ph type="subTitle"/>
          </p:nvPr>
        </p:nvSpPr>
        <p:spPr>
          <a:xfrm>
            <a:off x="495360" y="146160"/>
            <a:ext cx="7501680" cy="3494160"/>
          </a:xfrm>
          <a:prstGeom prst="rect">
            <a:avLst/>
          </a:prstGeom>
        </p:spPr>
        <p:txBody>
          <a:bodyPr lIns="0" tIns="0" rIns="0" bIns="0" anchor="ctr"/>
          <a:lstStyle/>
          <a:p>
            <a:pPr algn="ctr"/>
            <a:endParaRPr lang="en-IN" sz="3200" b="0" strike="noStrike" spc="-1">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1"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142" name="PlaceHolder 2"/>
          <p:cNvSpPr>
            <a:spLocks noGrp="1"/>
          </p:cNvSpPr>
          <p:nvPr>
            <p:ph type="body"/>
          </p:nvPr>
        </p:nvSpPr>
        <p:spPr>
          <a:xfrm>
            <a:off x="495000" y="1604520"/>
            <a:ext cx="4350240" cy="1896840"/>
          </a:xfrm>
          <a:prstGeom prst="rect">
            <a:avLst/>
          </a:prstGeom>
        </p:spPr>
        <p:txBody>
          <a:bodyPr lIns="0" tIns="0" rIns="0" bIns="0">
            <a:normAutofit/>
          </a:bodyPr>
          <a:lstStyle/>
          <a:p>
            <a:endParaRPr lang="en-IN" sz="3200" b="0" strike="noStrike" spc="-1">
              <a:latin typeface="Arial"/>
            </a:endParaRPr>
          </a:p>
        </p:txBody>
      </p:sp>
      <p:sp>
        <p:nvSpPr>
          <p:cNvPr id="143" name="PlaceHolder 3"/>
          <p:cNvSpPr>
            <a:spLocks noGrp="1"/>
          </p:cNvSpPr>
          <p:nvPr>
            <p:ph type="body"/>
          </p:nvPr>
        </p:nvSpPr>
        <p:spPr>
          <a:xfrm>
            <a:off x="5063040" y="1604520"/>
            <a:ext cx="4350240" cy="3976920"/>
          </a:xfrm>
          <a:prstGeom prst="rect">
            <a:avLst/>
          </a:prstGeom>
        </p:spPr>
        <p:txBody>
          <a:bodyPr lIns="0" tIns="0" rIns="0" bIns="0">
            <a:normAutofit/>
          </a:bodyPr>
          <a:lstStyle/>
          <a:p>
            <a:endParaRPr lang="en-IN" sz="3200" b="0" strike="noStrike" spc="-1">
              <a:latin typeface="Arial"/>
            </a:endParaRPr>
          </a:p>
        </p:txBody>
      </p:sp>
      <p:sp>
        <p:nvSpPr>
          <p:cNvPr id="144" name="PlaceHolder 4"/>
          <p:cNvSpPr>
            <a:spLocks noGrp="1"/>
          </p:cNvSpPr>
          <p:nvPr>
            <p:ph type="body"/>
          </p:nvPr>
        </p:nvSpPr>
        <p:spPr>
          <a:xfrm>
            <a:off x="495000" y="3682080"/>
            <a:ext cx="435024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45"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146" name="PlaceHolder 2"/>
          <p:cNvSpPr>
            <a:spLocks noGrp="1"/>
          </p:cNvSpPr>
          <p:nvPr>
            <p:ph type="body"/>
          </p:nvPr>
        </p:nvSpPr>
        <p:spPr>
          <a:xfrm>
            <a:off x="495000" y="1604520"/>
            <a:ext cx="4350240" cy="3976920"/>
          </a:xfrm>
          <a:prstGeom prst="rect">
            <a:avLst/>
          </a:prstGeom>
        </p:spPr>
        <p:txBody>
          <a:bodyPr lIns="0" tIns="0" rIns="0" bIns="0">
            <a:normAutofit/>
          </a:bodyPr>
          <a:lstStyle/>
          <a:p>
            <a:endParaRPr lang="en-IN" sz="3200" b="0" strike="noStrike" spc="-1">
              <a:latin typeface="Arial"/>
            </a:endParaRPr>
          </a:p>
        </p:txBody>
      </p:sp>
      <p:sp>
        <p:nvSpPr>
          <p:cNvPr id="147" name="PlaceHolder 3"/>
          <p:cNvSpPr>
            <a:spLocks noGrp="1"/>
          </p:cNvSpPr>
          <p:nvPr>
            <p:ph type="body"/>
          </p:nvPr>
        </p:nvSpPr>
        <p:spPr>
          <a:xfrm>
            <a:off x="5063040" y="1604520"/>
            <a:ext cx="4350240" cy="1896840"/>
          </a:xfrm>
          <a:prstGeom prst="rect">
            <a:avLst/>
          </a:prstGeom>
        </p:spPr>
        <p:txBody>
          <a:bodyPr lIns="0" tIns="0" rIns="0" bIns="0">
            <a:normAutofit/>
          </a:bodyPr>
          <a:lstStyle/>
          <a:p>
            <a:endParaRPr lang="en-IN" sz="3200" b="0" strike="noStrike" spc="-1">
              <a:latin typeface="Arial"/>
            </a:endParaRPr>
          </a:p>
        </p:txBody>
      </p:sp>
      <p:sp>
        <p:nvSpPr>
          <p:cNvPr id="148" name="PlaceHolder 4"/>
          <p:cNvSpPr>
            <a:spLocks noGrp="1"/>
          </p:cNvSpPr>
          <p:nvPr>
            <p:ph type="body"/>
          </p:nvPr>
        </p:nvSpPr>
        <p:spPr>
          <a:xfrm>
            <a:off x="5063040" y="3682080"/>
            <a:ext cx="435024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49"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150" name="PlaceHolder 2"/>
          <p:cNvSpPr>
            <a:spLocks noGrp="1"/>
          </p:cNvSpPr>
          <p:nvPr>
            <p:ph type="body"/>
          </p:nvPr>
        </p:nvSpPr>
        <p:spPr>
          <a:xfrm>
            <a:off x="495000" y="1604520"/>
            <a:ext cx="4350240" cy="1896840"/>
          </a:xfrm>
          <a:prstGeom prst="rect">
            <a:avLst/>
          </a:prstGeom>
        </p:spPr>
        <p:txBody>
          <a:bodyPr lIns="0" tIns="0" rIns="0" bIns="0">
            <a:normAutofit/>
          </a:bodyPr>
          <a:lstStyle/>
          <a:p>
            <a:endParaRPr lang="en-IN" sz="3200" b="0" strike="noStrike" spc="-1">
              <a:latin typeface="Arial"/>
            </a:endParaRPr>
          </a:p>
        </p:txBody>
      </p:sp>
      <p:sp>
        <p:nvSpPr>
          <p:cNvPr id="151" name="PlaceHolder 3"/>
          <p:cNvSpPr>
            <a:spLocks noGrp="1"/>
          </p:cNvSpPr>
          <p:nvPr>
            <p:ph type="body"/>
          </p:nvPr>
        </p:nvSpPr>
        <p:spPr>
          <a:xfrm>
            <a:off x="5063040" y="1604520"/>
            <a:ext cx="4350240" cy="1896840"/>
          </a:xfrm>
          <a:prstGeom prst="rect">
            <a:avLst/>
          </a:prstGeom>
        </p:spPr>
        <p:txBody>
          <a:bodyPr lIns="0" tIns="0" rIns="0" bIns="0">
            <a:normAutofit/>
          </a:bodyPr>
          <a:lstStyle/>
          <a:p>
            <a:endParaRPr lang="en-IN" sz="3200" b="0" strike="noStrike" spc="-1">
              <a:latin typeface="Arial"/>
            </a:endParaRPr>
          </a:p>
        </p:txBody>
      </p:sp>
      <p:sp>
        <p:nvSpPr>
          <p:cNvPr id="152" name="PlaceHolder 4"/>
          <p:cNvSpPr>
            <a:spLocks noGrp="1"/>
          </p:cNvSpPr>
          <p:nvPr>
            <p:ph type="body"/>
          </p:nvPr>
        </p:nvSpPr>
        <p:spPr>
          <a:xfrm>
            <a:off x="495000" y="3682080"/>
            <a:ext cx="891468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53"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154" name="PlaceHolder 2"/>
          <p:cNvSpPr>
            <a:spLocks noGrp="1"/>
          </p:cNvSpPr>
          <p:nvPr>
            <p:ph type="body"/>
          </p:nvPr>
        </p:nvSpPr>
        <p:spPr>
          <a:xfrm>
            <a:off x="495000" y="1604520"/>
            <a:ext cx="8914680" cy="1896840"/>
          </a:xfrm>
          <a:prstGeom prst="rect">
            <a:avLst/>
          </a:prstGeom>
        </p:spPr>
        <p:txBody>
          <a:bodyPr lIns="0" tIns="0" rIns="0" bIns="0">
            <a:normAutofit/>
          </a:bodyPr>
          <a:lstStyle/>
          <a:p>
            <a:endParaRPr lang="en-IN" sz="3200" b="0" strike="noStrike" spc="-1">
              <a:latin typeface="Arial"/>
            </a:endParaRPr>
          </a:p>
        </p:txBody>
      </p:sp>
      <p:sp>
        <p:nvSpPr>
          <p:cNvPr id="155" name="PlaceHolder 3"/>
          <p:cNvSpPr>
            <a:spLocks noGrp="1"/>
          </p:cNvSpPr>
          <p:nvPr>
            <p:ph type="body"/>
          </p:nvPr>
        </p:nvSpPr>
        <p:spPr>
          <a:xfrm>
            <a:off x="495000" y="3682080"/>
            <a:ext cx="891468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56"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157" name="PlaceHolder 2"/>
          <p:cNvSpPr>
            <a:spLocks noGrp="1"/>
          </p:cNvSpPr>
          <p:nvPr>
            <p:ph type="body"/>
          </p:nvPr>
        </p:nvSpPr>
        <p:spPr>
          <a:xfrm>
            <a:off x="495000" y="1604520"/>
            <a:ext cx="4350240" cy="1896840"/>
          </a:xfrm>
          <a:prstGeom prst="rect">
            <a:avLst/>
          </a:prstGeom>
        </p:spPr>
        <p:txBody>
          <a:bodyPr lIns="0" tIns="0" rIns="0" bIns="0">
            <a:normAutofit/>
          </a:bodyPr>
          <a:lstStyle/>
          <a:p>
            <a:endParaRPr lang="en-IN" sz="3200" b="0" strike="noStrike" spc="-1">
              <a:latin typeface="Arial"/>
            </a:endParaRPr>
          </a:p>
        </p:txBody>
      </p:sp>
      <p:sp>
        <p:nvSpPr>
          <p:cNvPr id="158" name="PlaceHolder 3"/>
          <p:cNvSpPr>
            <a:spLocks noGrp="1"/>
          </p:cNvSpPr>
          <p:nvPr>
            <p:ph type="body"/>
          </p:nvPr>
        </p:nvSpPr>
        <p:spPr>
          <a:xfrm>
            <a:off x="5063040" y="1604520"/>
            <a:ext cx="4350240" cy="1896840"/>
          </a:xfrm>
          <a:prstGeom prst="rect">
            <a:avLst/>
          </a:prstGeom>
        </p:spPr>
        <p:txBody>
          <a:bodyPr lIns="0" tIns="0" rIns="0" bIns="0">
            <a:normAutofit/>
          </a:bodyPr>
          <a:lstStyle/>
          <a:p>
            <a:endParaRPr lang="en-IN" sz="3200" b="0" strike="noStrike" spc="-1">
              <a:latin typeface="Arial"/>
            </a:endParaRPr>
          </a:p>
        </p:txBody>
      </p:sp>
      <p:sp>
        <p:nvSpPr>
          <p:cNvPr id="159" name="PlaceHolder 4"/>
          <p:cNvSpPr>
            <a:spLocks noGrp="1"/>
          </p:cNvSpPr>
          <p:nvPr>
            <p:ph type="body"/>
          </p:nvPr>
        </p:nvSpPr>
        <p:spPr>
          <a:xfrm>
            <a:off x="495000" y="3682080"/>
            <a:ext cx="4350240" cy="1896840"/>
          </a:xfrm>
          <a:prstGeom prst="rect">
            <a:avLst/>
          </a:prstGeom>
        </p:spPr>
        <p:txBody>
          <a:bodyPr lIns="0" tIns="0" rIns="0" bIns="0">
            <a:normAutofit/>
          </a:bodyPr>
          <a:lstStyle/>
          <a:p>
            <a:endParaRPr lang="en-IN" sz="3200" b="0" strike="noStrike" spc="-1">
              <a:latin typeface="Arial"/>
            </a:endParaRPr>
          </a:p>
        </p:txBody>
      </p:sp>
      <p:sp>
        <p:nvSpPr>
          <p:cNvPr id="160" name="PlaceHolder 5"/>
          <p:cNvSpPr>
            <a:spLocks noGrp="1"/>
          </p:cNvSpPr>
          <p:nvPr>
            <p:ph type="body"/>
          </p:nvPr>
        </p:nvSpPr>
        <p:spPr>
          <a:xfrm>
            <a:off x="5063040" y="3682080"/>
            <a:ext cx="435024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61"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162" name="PlaceHolder 2"/>
          <p:cNvSpPr>
            <a:spLocks noGrp="1"/>
          </p:cNvSpPr>
          <p:nvPr>
            <p:ph type="body"/>
          </p:nvPr>
        </p:nvSpPr>
        <p:spPr>
          <a:xfrm>
            <a:off x="495000" y="1604520"/>
            <a:ext cx="2870280" cy="1896840"/>
          </a:xfrm>
          <a:prstGeom prst="rect">
            <a:avLst/>
          </a:prstGeom>
        </p:spPr>
        <p:txBody>
          <a:bodyPr lIns="0" tIns="0" rIns="0" bIns="0">
            <a:normAutofit/>
          </a:bodyPr>
          <a:lstStyle/>
          <a:p>
            <a:endParaRPr lang="en-IN" sz="3200" b="0" strike="noStrike" spc="-1">
              <a:latin typeface="Arial"/>
            </a:endParaRPr>
          </a:p>
        </p:txBody>
      </p:sp>
      <p:sp>
        <p:nvSpPr>
          <p:cNvPr id="163" name="PlaceHolder 3"/>
          <p:cNvSpPr>
            <a:spLocks noGrp="1"/>
          </p:cNvSpPr>
          <p:nvPr>
            <p:ph type="body"/>
          </p:nvPr>
        </p:nvSpPr>
        <p:spPr>
          <a:xfrm>
            <a:off x="3509280" y="1604520"/>
            <a:ext cx="2870280" cy="1896840"/>
          </a:xfrm>
          <a:prstGeom prst="rect">
            <a:avLst/>
          </a:prstGeom>
        </p:spPr>
        <p:txBody>
          <a:bodyPr lIns="0" tIns="0" rIns="0" bIns="0">
            <a:normAutofit/>
          </a:bodyPr>
          <a:lstStyle/>
          <a:p>
            <a:endParaRPr lang="en-IN" sz="3200" b="0" strike="noStrike" spc="-1">
              <a:latin typeface="Arial"/>
            </a:endParaRPr>
          </a:p>
        </p:txBody>
      </p:sp>
      <p:sp>
        <p:nvSpPr>
          <p:cNvPr id="164" name="PlaceHolder 4"/>
          <p:cNvSpPr>
            <a:spLocks noGrp="1"/>
          </p:cNvSpPr>
          <p:nvPr>
            <p:ph type="body"/>
          </p:nvPr>
        </p:nvSpPr>
        <p:spPr>
          <a:xfrm>
            <a:off x="6523200" y="1604520"/>
            <a:ext cx="2870280" cy="1896840"/>
          </a:xfrm>
          <a:prstGeom prst="rect">
            <a:avLst/>
          </a:prstGeom>
        </p:spPr>
        <p:txBody>
          <a:bodyPr lIns="0" tIns="0" rIns="0" bIns="0">
            <a:normAutofit/>
          </a:bodyPr>
          <a:lstStyle/>
          <a:p>
            <a:endParaRPr lang="en-IN" sz="3200" b="0" strike="noStrike" spc="-1">
              <a:latin typeface="Arial"/>
            </a:endParaRPr>
          </a:p>
        </p:txBody>
      </p:sp>
      <p:sp>
        <p:nvSpPr>
          <p:cNvPr id="165" name="PlaceHolder 5"/>
          <p:cNvSpPr>
            <a:spLocks noGrp="1"/>
          </p:cNvSpPr>
          <p:nvPr>
            <p:ph type="body"/>
          </p:nvPr>
        </p:nvSpPr>
        <p:spPr>
          <a:xfrm>
            <a:off x="495000" y="3682080"/>
            <a:ext cx="2870280" cy="1896840"/>
          </a:xfrm>
          <a:prstGeom prst="rect">
            <a:avLst/>
          </a:prstGeom>
        </p:spPr>
        <p:txBody>
          <a:bodyPr lIns="0" tIns="0" rIns="0" bIns="0">
            <a:normAutofit/>
          </a:bodyPr>
          <a:lstStyle/>
          <a:p>
            <a:endParaRPr lang="en-IN" sz="3200" b="0" strike="noStrike" spc="-1">
              <a:latin typeface="Arial"/>
            </a:endParaRPr>
          </a:p>
        </p:txBody>
      </p:sp>
      <p:sp>
        <p:nvSpPr>
          <p:cNvPr id="166" name="PlaceHolder 6"/>
          <p:cNvSpPr>
            <a:spLocks noGrp="1"/>
          </p:cNvSpPr>
          <p:nvPr>
            <p:ph type="body"/>
          </p:nvPr>
        </p:nvSpPr>
        <p:spPr>
          <a:xfrm>
            <a:off x="3509280" y="3682080"/>
            <a:ext cx="2870280" cy="1896840"/>
          </a:xfrm>
          <a:prstGeom prst="rect">
            <a:avLst/>
          </a:prstGeom>
        </p:spPr>
        <p:txBody>
          <a:bodyPr lIns="0" tIns="0" rIns="0" bIns="0">
            <a:normAutofit/>
          </a:bodyPr>
          <a:lstStyle/>
          <a:p>
            <a:endParaRPr lang="en-IN" sz="3200" b="0" strike="noStrike" spc="-1">
              <a:latin typeface="Arial"/>
            </a:endParaRPr>
          </a:p>
        </p:txBody>
      </p:sp>
      <p:sp>
        <p:nvSpPr>
          <p:cNvPr id="167" name="PlaceHolder 7"/>
          <p:cNvSpPr>
            <a:spLocks noGrp="1"/>
          </p:cNvSpPr>
          <p:nvPr>
            <p:ph type="body"/>
          </p:nvPr>
        </p:nvSpPr>
        <p:spPr>
          <a:xfrm>
            <a:off x="6523200" y="3682080"/>
            <a:ext cx="287028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11" name="PlaceHolder 2"/>
          <p:cNvSpPr>
            <a:spLocks noGrp="1"/>
          </p:cNvSpPr>
          <p:nvPr>
            <p:ph type="body"/>
          </p:nvPr>
        </p:nvSpPr>
        <p:spPr>
          <a:xfrm>
            <a:off x="495000" y="1604520"/>
            <a:ext cx="4350240" cy="3976920"/>
          </a:xfrm>
          <a:prstGeom prst="rect">
            <a:avLst/>
          </a:prstGeom>
        </p:spPr>
        <p:txBody>
          <a:bodyPr lIns="0" tIns="0" rIns="0" bIns="0">
            <a:normAutofit/>
          </a:bodyPr>
          <a:lstStyle/>
          <a:p>
            <a:endParaRPr lang="en-IN" sz="3200" b="0" strike="noStrike" spc="-1">
              <a:latin typeface="Arial"/>
            </a:endParaRPr>
          </a:p>
        </p:txBody>
      </p:sp>
      <p:sp>
        <p:nvSpPr>
          <p:cNvPr id="12" name="PlaceHolder 3"/>
          <p:cNvSpPr>
            <a:spLocks noGrp="1"/>
          </p:cNvSpPr>
          <p:nvPr>
            <p:ph type="body"/>
          </p:nvPr>
        </p:nvSpPr>
        <p:spPr>
          <a:xfrm>
            <a:off x="5063040" y="1604520"/>
            <a:ext cx="4350240" cy="397692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495360" y="146160"/>
            <a:ext cx="7501680" cy="3494160"/>
          </a:xfrm>
          <a:prstGeom prst="rect">
            <a:avLst/>
          </a:prstGeom>
        </p:spPr>
        <p:txBody>
          <a:bodyPr lIns="0" tIns="0" rIns="0" bIns="0" anchor="ctr"/>
          <a:lstStyle/>
          <a:p>
            <a:pPr algn="ctr"/>
            <a:endParaRPr lang="en-IN"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16" name="PlaceHolder 2"/>
          <p:cNvSpPr>
            <a:spLocks noGrp="1"/>
          </p:cNvSpPr>
          <p:nvPr>
            <p:ph type="body"/>
          </p:nvPr>
        </p:nvSpPr>
        <p:spPr>
          <a:xfrm>
            <a:off x="495000" y="1604520"/>
            <a:ext cx="4350240" cy="1896840"/>
          </a:xfrm>
          <a:prstGeom prst="rect">
            <a:avLst/>
          </a:prstGeom>
        </p:spPr>
        <p:txBody>
          <a:bodyPr lIns="0" tIns="0" rIns="0" bIns="0">
            <a:normAutofit/>
          </a:bodyPr>
          <a:lstStyle/>
          <a:p>
            <a:endParaRPr lang="en-IN" sz="3200" b="0" strike="noStrike" spc="-1">
              <a:latin typeface="Arial"/>
            </a:endParaRPr>
          </a:p>
        </p:txBody>
      </p:sp>
      <p:sp>
        <p:nvSpPr>
          <p:cNvPr id="17" name="PlaceHolder 3"/>
          <p:cNvSpPr>
            <a:spLocks noGrp="1"/>
          </p:cNvSpPr>
          <p:nvPr>
            <p:ph type="body"/>
          </p:nvPr>
        </p:nvSpPr>
        <p:spPr>
          <a:xfrm>
            <a:off x="5063040" y="1604520"/>
            <a:ext cx="4350240" cy="3976920"/>
          </a:xfrm>
          <a:prstGeom prst="rect">
            <a:avLst/>
          </a:prstGeom>
        </p:spPr>
        <p:txBody>
          <a:bodyPr lIns="0" tIns="0" rIns="0" bIns="0">
            <a:normAutofit/>
          </a:bodyPr>
          <a:lstStyle/>
          <a:p>
            <a:endParaRPr lang="en-IN" sz="3200" b="0" strike="noStrike" spc="-1">
              <a:latin typeface="Arial"/>
            </a:endParaRPr>
          </a:p>
        </p:txBody>
      </p:sp>
      <p:sp>
        <p:nvSpPr>
          <p:cNvPr id="18" name="PlaceHolder 4"/>
          <p:cNvSpPr>
            <a:spLocks noGrp="1"/>
          </p:cNvSpPr>
          <p:nvPr>
            <p:ph type="body"/>
          </p:nvPr>
        </p:nvSpPr>
        <p:spPr>
          <a:xfrm>
            <a:off x="495000" y="3682080"/>
            <a:ext cx="435024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20" name="PlaceHolder 2"/>
          <p:cNvSpPr>
            <a:spLocks noGrp="1"/>
          </p:cNvSpPr>
          <p:nvPr>
            <p:ph type="body"/>
          </p:nvPr>
        </p:nvSpPr>
        <p:spPr>
          <a:xfrm>
            <a:off x="495000" y="1604520"/>
            <a:ext cx="4350240" cy="3976920"/>
          </a:xfrm>
          <a:prstGeom prst="rect">
            <a:avLst/>
          </a:prstGeom>
        </p:spPr>
        <p:txBody>
          <a:bodyPr lIns="0" tIns="0" rIns="0" bIns="0">
            <a:normAutofit/>
          </a:bodyPr>
          <a:lstStyle/>
          <a:p>
            <a:endParaRPr lang="en-IN" sz="3200" b="0" strike="noStrike" spc="-1">
              <a:latin typeface="Arial"/>
            </a:endParaRPr>
          </a:p>
        </p:txBody>
      </p:sp>
      <p:sp>
        <p:nvSpPr>
          <p:cNvPr id="21" name="PlaceHolder 3"/>
          <p:cNvSpPr>
            <a:spLocks noGrp="1"/>
          </p:cNvSpPr>
          <p:nvPr>
            <p:ph type="body"/>
          </p:nvPr>
        </p:nvSpPr>
        <p:spPr>
          <a:xfrm>
            <a:off x="5063040" y="1604520"/>
            <a:ext cx="4350240" cy="1896840"/>
          </a:xfrm>
          <a:prstGeom prst="rect">
            <a:avLst/>
          </a:prstGeom>
        </p:spPr>
        <p:txBody>
          <a:bodyPr lIns="0" tIns="0" rIns="0" bIns="0">
            <a:normAutofit/>
          </a:bodyPr>
          <a:lstStyle/>
          <a:p>
            <a:endParaRPr lang="en-IN" sz="3200" b="0" strike="noStrike" spc="-1">
              <a:latin typeface="Arial"/>
            </a:endParaRPr>
          </a:p>
        </p:txBody>
      </p:sp>
      <p:sp>
        <p:nvSpPr>
          <p:cNvPr id="22" name="PlaceHolder 4"/>
          <p:cNvSpPr>
            <a:spLocks noGrp="1"/>
          </p:cNvSpPr>
          <p:nvPr>
            <p:ph type="body"/>
          </p:nvPr>
        </p:nvSpPr>
        <p:spPr>
          <a:xfrm>
            <a:off x="5063040" y="3682080"/>
            <a:ext cx="435024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95360" y="146160"/>
            <a:ext cx="7501680" cy="753480"/>
          </a:xfrm>
          <a:prstGeom prst="rect">
            <a:avLst/>
          </a:prstGeom>
        </p:spPr>
        <p:txBody>
          <a:bodyPr lIns="0" tIns="0" rIns="0" bIns="0" anchor="ctr"/>
          <a:lstStyle/>
          <a:p>
            <a:pPr algn="ctr"/>
            <a:endParaRPr lang="en-IN" sz="4400" b="0" strike="noStrike" spc="-1">
              <a:latin typeface="Arial"/>
            </a:endParaRPr>
          </a:p>
        </p:txBody>
      </p:sp>
      <p:sp>
        <p:nvSpPr>
          <p:cNvPr id="24" name="PlaceHolder 2"/>
          <p:cNvSpPr>
            <a:spLocks noGrp="1"/>
          </p:cNvSpPr>
          <p:nvPr>
            <p:ph type="body"/>
          </p:nvPr>
        </p:nvSpPr>
        <p:spPr>
          <a:xfrm>
            <a:off x="495000" y="1604520"/>
            <a:ext cx="4350240" cy="1896840"/>
          </a:xfrm>
          <a:prstGeom prst="rect">
            <a:avLst/>
          </a:prstGeom>
        </p:spPr>
        <p:txBody>
          <a:bodyPr lIns="0" tIns="0" rIns="0" bIns="0">
            <a:normAutofit/>
          </a:bodyPr>
          <a:lstStyle/>
          <a:p>
            <a:endParaRPr lang="en-IN" sz="3200" b="0" strike="noStrike" spc="-1">
              <a:latin typeface="Arial"/>
            </a:endParaRPr>
          </a:p>
        </p:txBody>
      </p:sp>
      <p:sp>
        <p:nvSpPr>
          <p:cNvPr id="25" name="PlaceHolder 3"/>
          <p:cNvSpPr>
            <a:spLocks noGrp="1"/>
          </p:cNvSpPr>
          <p:nvPr>
            <p:ph type="body"/>
          </p:nvPr>
        </p:nvSpPr>
        <p:spPr>
          <a:xfrm>
            <a:off x="5063040" y="1604520"/>
            <a:ext cx="4350240" cy="1896840"/>
          </a:xfrm>
          <a:prstGeom prst="rect">
            <a:avLst/>
          </a:prstGeom>
        </p:spPr>
        <p:txBody>
          <a:bodyPr lIns="0" tIns="0" rIns="0" bIns="0">
            <a:normAutofit/>
          </a:bodyPr>
          <a:lstStyle/>
          <a:p>
            <a:endParaRPr lang="en-IN" sz="3200" b="0" strike="noStrike" spc="-1">
              <a:latin typeface="Arial"/>
            </a:endParaRPr>
          </a:p>
        </p:txBody>
      </p:sp>
      <p:sp>
        <p:nvSpPr>
          <p:cNvPr id="26" name="PlaceHolder 4"/>
          <p:cNvSpPr>
            <a:spLocks noGrp="1"/>
          </p:cNvSpPr>
          <p:nvPr>
            <p:ph type="body"/>
          </p:nvPr>
        </p:nvSpPr>
        <p:spPr>
          <a:xfrm>
            <a:off x="495000" y="3682080"/>
            <a:ext cx="8914680" cy="189684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theme" Target="../theme/theme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6" name="Group 1"/>
          <p:cNvGrpSpPr/>
          <p:nvPr/>
        </p:nvGrpSpPr>
        <p:grpSpPr>
          <a:xfrm>
            <a:off x="263520" y="663840"/>
            <a:ext cx="9145440" cy="222120"/>
            <a:chOff x="263520" y="663840"/>
            <a:chExt cx="9145440" cy="222120"/>
          </a:xfrm>
        </p:grpSpPr>
        <p:sp>
          <p:nvSpPr>
            <p:cNvPr id="7" name="Line 2"/>
            <p:cNvSpPr/>
            <p:nvPr/>
          </p:nvSpPr>
          <p:spPr>
            <a:xfrm>
              <a:off x="266400" y="885600"/>
              <a:ext cx="9142560" cy="360"/>
            </a:xfrm>
            <a:prstGeom prst="line">
              <a:avLst/>
            </a:prstGeom>
            <a:ln w="31680">
              <a:solidFill>
                <a:srgbClr val="0771B0"/>
              </a:solidFill>
              <a:round/>
            </a:ln>
          </p:spPr>
          <p:style>
            <a:lnRef idx="0">
              <a:scrgbClr r="0" g="0" b="0"/>
            </a:lnRef>
            <a:fillRef idx="0">
              <a:scrgbClr r="0" g="0" b="0"/>
            </a:fillRef>
            <a:effectRef idx="0">
              <a:scrgbClr r="0" g="0" b="0"/>
            </a:effectRef>
            <a:fontRef idx="minor"/>
          </p:style>
        </p:sp>
        <p:sp>
          <p:nvSpPr>
            <p:cNvPr id="2" name="CustomShape 3"/>
            <p:cNvSpPr/>
            <p:nvPr/>
          </p:nvSpPr>
          <p:spPr>
            <a:xfrm>
              <a:off x="263520" y="663840"/>
              <a:ext cx="11880" cy="11880"/>
            </a:xfrm>
            <a:prstGeom prst="rect">
              <a:avLst/>
            </a:prstGeom>
            <a:solidFill>
              <a:srgbClr val="0771B0"/>
            </a:solidFill>
            <a:ln w="12600">
              <a:noFill/>
            </a:ln>
          </p:spPr>
          <p:style>
            <a:lnRef idx="0">
              <a:scrgbClr r="0" g="0" b="0"/>
            </a:lnRef>
            <a:fillRef idx="0">
              <a:scrgbClr r="0" g="0" b="0"/>
            </a:fillRef>
            <a:effectRef idx="0">
              <a:scrgbClr r="0" g="0" b="0"/>
            </a:effectRef>
            <a:fontRef idx="minor"/>
          </p:style>
        </p:sp>
      </p:grpSp>
      <p:sp>
        <p:nvSpPr>
          <p:cNvPr id="3" name="Line 4"/>
          <p:cNvSpPr/>
          <p:nvPr/>
        </p:nvSpPr>
        <p:spPr>
          <a:xfrm>
            <a:off x="495000" y="6324480"/>
            <a:ext cx="9144000" cy="1440"/>
          </a:xfrm>
          <a:prstGeom prst="line">
            <a:avLst/>
          </a:prstGeom>
          <a:ln w="31680">
            <a:solidFill>
              <a:srgbClr val="0771B0"/>
            </a:solidFill>
            <a:round/>
          </a:ln>
        </p:spPr>
        <p:style>
          <a:lnRef idx="0">
            <a:scrgbClr r="0" g="0" b="0"/>
          </a:lnRef>
          <a:fillRef idx="0">
            <a:scrgbClr r="0" g="0" b="0"/>
          </a:fillRef>
          <a:effectRef idx="0">
            <a:scrgbClr r="0" g="0" b="0"/>
          </a:effectRef>
          <a:fontRef idx="minor"/>
        </p:style>
      </p:sp>
      <p:sp>
        <p:nvSpPr>
          <p:cNvPr id="4" name="PlaceHolder 5"/>
          <p:cNvSpPr>
            <a:spLocks noGrp="1"/>
          </p:cNvSpPr>
          <p:nvPr>
            <p:ph type="title"/>
          </p:nvPr>
        </p:nvSpPr>
        <p:spPr>
          <a:xfrm>
            <a:off x="495360" y="146160"/>
            <a:ext cx="7501680" cy="753480"/>
          </a:xfrm>
          <a:prstGeom prst="rect">
            <a:avLst/>
          </a:prstGeom>
        </p:spPr>
        <p:txBody>
          <a:bodyPr lIns="0" tIns="0" rIns="0" bIns="0" anchor="ctr"/>
          <a:lstStyle/>
          <a:p>
            <a:r>
              <a:rPr lang="en-IN" sz="1800" b="0" strike="noStrike" spc="-1">
                <a:latin typeface="Arial"/>
              </a:rPr>
              <a:t>Click to edit the title text format</a:t>
            </a:r>
          </a:p>
        </p:txBody>
      </p:sp>
      <p:sp>
        <p:nvSpPr>
          <p:cNvPr id="5" name="PlaceHolder 6"/>
          <p:cNvSpPr>
            <a:spLocks noGrp="1"/>
          </p:cNvSpPr>
          <p:nvPr>
            <p:ph type="body"/>
          </p:nvPr>
        </p:nvSpPr>
        <p:spPr>
          <a:xfrm>
            <a:off x="495000" y="1604520"/>
            <a:ext cx="8914680" cy="397692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IN" sz="18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IN" sz="1800" b="0" strike="noStrike" spc="-1">
                <a:latin typeface="Arial"/>
              </a:rPr>
              <a:t>Second Outline Level</a:t>
            </a:r>
          </a:p>
          <a:p>
            <a:pPr marL="1296000" lvl="2" indent="-288000">
              <a:spcBef>
                <a:spcPts val="850"/>
              </a:spcBef>
              <a:buClr>
                <a:srgbClr val="000000"/>
              </a:buClr>
              <a:buSzPct val="45000"/>
              <a:buFont typeface="Wingdings" charset="2"/>
              <a:buChar char=""/>
            </a:pPr>
            <a:r>
              <a:rPr lang="en-IN" sz="1800" b="0" strike="noStrike" spc="-1">
                <a:latin typeface="Arial"/>
              </a:rPr>
              <a:t>Third Outline Level</a:t>
            </a:r>
          </a:p>
          <a:p>
            <a:pPr marL="1728000" lvl="3" indent="-216000">
              <a:spcBef>
                <a:spcPts val="567"/>
              </a:spcBef>
              <a:buClr>
                <a:srgbClr val="000000"/>
              </a:buClr>
              <a:buSzPct val="75000"/>
              <a:buFont typeface="Symbol" charset="2"/>
              <a:buChar char=""/>
            </a:pPr>
            <a:r>
              <a:rPr lang="en-IN" sz="1800" b="0" strike="noStrike" spc="-1">
                <a:latin typeface="Arial"/>
              </a:rPr>
              <a:t>Fourth Outline Level</a:t>
            </a:r>
          </a:p>
          <a:p>
            <a:pPr marL="2160000" lvl="4" indent="-216000">
              <a:spcBef>
                <a:spcPts val="283"/>
              </a:spcBef>
              <a:buClr>
                <a:srgbClr val="000000"/>
              </a:buClr>
              <a:buSzPct val="45000"/>
              <a:buFont typeface="Wingdings" charset="2"/>
              <a:buChar char=""/>
            </a:pPr>
            <a:r>
              <a:rPr lang="en-IN" sz="1800" b="0" strike="noStrike" spc="-1">
                <a:latin typeface="Arial"/>
              </a:rPr>
              <a:t>Fifth Outline Level</a:t>
            </a:r>
          </a:p>
          <a:p>
            <a:pPr marL="2592000" lvl="5" indent="-216000">
              <a:spcBef>
                <a:spcPts val="283"/>
              </a:spcBef>
              <a:buClr>
                <a:srgbClr val="000000"/>
              </a:buClr>
              <a:buSzPct val="45000"/>
              <a:buFont typeface="Wingdings" charset="2"/>
              <a:buChar char=""/>
            </a:pPr>
            <a:r>
              <a:rPr lang="en-IN" sz="1800" b="0" strike="noStrike" spc="-1">
                <a:latin typeface="Arial"/>
              </a:rPr>
              <a:t>Sixth Outline Level</a:t>
            </a:r>
          </a:p>
          <a:p>
            <a:pPr marL="3024000" lvl="6" indent="-216000">
              <a:spcBef>
                <a:spcPts val="283"/>
              </a:spcBef>
              <a:buClr>
                <a:srgbClr val="000000"/>
              </a:buClr>
              <a:buSzPct val="45000"/>
              <a:buFont typeface="Wingdings" charset="2"/>
              <a:buChar char=""/>
            </a:pPr>
            <a:r>
              <a:rPr lang="en-IN" sz="18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700" r:id="rId13"/>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42" name="Group 1"/>
          <p:cNvGrpSpPr/>
          <p:nvPr/>
        </p:nvGrpSpPr>
        <p:grpSpPr>
          <a:xfrm>
            <a:off x="263520" y="663840"/>
            <a:ext cx="9145440" cy="222120"/>
            <a:chOff x="263520" y="663840"/>
            <a:chExt cx="9145440" cy="222120"/>
          </a:xfrm>
        </p:grpSpPr>
        <p:sp>
          <p:nvSpPr>
            <p:cNvPr id="43" name="Line 2"/>
            <p:cNvSpPr/>
            <p:nvPr/>
          </p:nvSpPr>
          <p:spPr>
            <a:xfrm>
              <a:off x="266400" y="885600"/>
              <a:ext cx="9142560" cy="360"/>
            </a:xfrm>
            <a:prstGeom prst="line">
              <a:avLst/>
            </a:prstGeom>
            <a:ln w="31680">
              <a:solidFill>
                <a:srgbClr val="0771B0"/>
              </a:solidFill>
              <a:round/>
            </a:ln>
          </p:spPr>
          <p:style>
            <a:lnRef idx="0">
              <a:scrgbClr r="0" g="0" b="0"/>
            </a:lnRef>
            <a:fillRef idx="0">
              <a:scrgbClr r="0" g="0" b="0"/>
            </a:fillRef>
            <a:effectRef idx="0">
              <a:scrgbClr r="0" g="0" b="0"/>
            </a:effectRef>
            <a:fontRef idx="minor"/>
          </p:style>
        </p:sp>
        <p:sp>
          <p:nvSpPr>
            <p:cNvPr id="44" name="CustomShape 3"/>
            <p:cNvSpPr/>
            <p:nvPr/>
          </p:nvSpPr>
          <p:spPr>
            <a:xfrm>
              <a:off x="263520" y="663840"/>
              <a:ext cx="11880" cy="11880"/>
            </a:xfrm>
            <a:prstGeom prst="rect">
              <a:avLst/>
            </a:prstGeom>
            <a:solidFill>
              <a:srgbClr val="0771B0"/>
            </a:solidFill>
            <a:ln w="12600">
              <a:noFill/>
            </a:ln>
          </p:spPr>
          <p:style>
            <a:lnRef idx="0">
              <a:scrgbClr r="0" g="0" b="0"/>
            </a:lnRef>
            <a:fillRef idx="0">
              <a:scrgbClr r="0" g="0" b="0"/>
            </a:fillRef>
            <a:effectRef idx="0">
              <a:scrgbClr r="0" g="0" b="0"/>
            </a:effectRef>
            <a:fontRef idx="minor"/>
          </p:style>
        </p:sp>
      </p:grpSp>
      <p:sp>
        <p:nvSpPr>
          <p:cNvPr id="45" name="Line 4"/>
          <p:cNvSpPr/>
          <p:nvPr/>
        </p:nvSpPr>
        <p:spPr>
          <a:xfrm>
            <a:off x="495000" y="6324480"/>
            <a:ext cx="9144000" cy="1440"/>
          </a:xfrm>
          <a:prstGeom prst="line">
            <a:avLst/>
          </a:prstGeom>
          <a:ln w="31680">
            <a:solidFill>
              <a:srgbClr val="0771B0"/>
            </a:solidFill>
            <a:round/>
          </a:ln>
        </p:spPr>
        <p:style>
          <a:lnRef idx="0">
            <a:scrgbClr r="0" g="0" b="0"/>
          </a:lnRef>
          <a:fillRef idx="0">
            <a:scrgbClr r="0" g="0" b="0"/>
          </a:fillRef>
          <a:effectRef idx="0">
            <a:scrgbClr r="0" g="0" b="0"/>
          </a:effectRef>
          <a:fontRef idx="minor"/>
        </p:style>
      </p:sp>
      <p:sp>
        <p:nvSpPr>
          <p:cNvPr id="46" name="PlaceHolder 5"/>
          <p:cNvSpPr>
            <a:spLocks noGrp="1"/>
          </p:cNvSpPr>
          <p:nvPr>
            <p:ph type="title"/>
          </p:nvPr>
        </p:nvSpPr>
        <p:spPr>
          <a:xfrm>
            <a:off x="495000" y="273600"/>
            <a:ext cx="8915040" cy="1144800"/>
          </a:xfrm>
          <a:prstGeom prst="rect">
            <a:avLst/>
          </a:prstGeom>
        </p:spPr>
        <p:txBody>
          <a:bodyPr lIns="0" tIns="0" rIns="0" bIns="0" anchor="ctr"/>
          <a:lstStyle/>
          <a:p>
            <a:pPr algn="ctr"/>
            <a:r>
              <a:rPr lang="en-IN" sz="4400" b="0" strike="noStrike" spc="-1">
                <a:latin typeface="Arial"/>
              </a:rPr>
              <a:t>Click to edit the title text format</a:t>
            </a:r>
          </a:p>
        </p:txBody>
      </p:sp>
      <p:sp>
        <p:nvSpPr>
          <p:cNvPr id="47" name="PlaceHolder 6"/>
          <p:cNvSpPr>
            <a:spLocks noGrp="1"/>
          </p:cNvSpPr>
          <p:nvPr>
            <p:ph type="body"/>
          </p:nvPr>
        </p:nvSpPr>
        <p:spPr>
          <a:xfrm>
            <a:off x="495000" y="1604520"/>
            <a:ext cx="89150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IN"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IN" sz="2800" b="0" strike="noStrike" spc="-1">
                <a:latin typeface="Arial"/>
              </a:rPr>
              <a:t>Second Outline Level</a:t>
            </a:r>
          </a:p>
          <a:p>
            <a:pPr marL="1296000" lvl="2" indent="-288000">
              <a:spcBef>
                <a:spcPts val="850"/>
              </a:spcBef>
              <a:buClr>
                <a:srgbClr val="000000"/>
              </a:buClr>
              <a:buSzPct val="45000"/>
              <a:buFont typeface="Wingdings" charset="2"/>
              <a:buChar char=""/>
            </a:pPr>
            <a:r>
              <a:rPr lang="en-IN" sz="2400" b="0" strike="noStrike" spc="-1">
                <a:latin typeface="Arial"/>
              </a:rPr>
              <a:t>Third Outline Level</a:t>
            </a:r>
          </a:p>
          <a:p>
            <a:pPr marL="1728000" lvl="3" indent="-216000">
              <a:spcBef>
                <a:spcPts val="567"/>
              </a:spcBef>
              <a:buClr>
                <a:srgbClr val="000000"/>
              </a:buClr>
              <a:buSzPct val="75000"/>
              <a:buFont typeface="Symbol" charset="2"/>
              <a:buChar char=""/>
            </a:pPr>
            <a:r>
              <a:rPr lang="en-IN" sz="2000" b="0" strike="noStrike" spc="-1">
                <a:latin typeface="Arial"/>
              </a:rPr>
              <a:t>Fourth Outline Level</a:t>
            </a:r>
          </a:p>
          <a:p>
            <a:pPr marL="2160000" lvl="4" indent="-216000">
              <a:spcBef>
                <a:spcPts val="283"/>
              </a:spcBef>
              <a:buClr>
                <a:srgbClr val="000000"/>
              </a:buClr>
              <a:buSzPct val="45000"/>
              <a:buFont typeface="Wingdings" charset="2"/>
              <a:buChar char=""/>
            </a:pPr>
            <a:r>
              <a:rPr lang="en-IN" sz="2000" b="0" strike="noStrike" spc="-1">
                <a:latin typeface="Arial"/>
              </a:rPr>
              <a:t>Fifth Outline Level</a:t>
            </a:r>
          </a:p>
          <a:p>
            <a:pPr marL="2592000" lvl="5" indent="-216000">
              <a:spcBef>
                <a:spcPts val="283"/>
              </a:spcBef>
              <a:buClr>
                <a:srgbClr val="000000"/>
              </a:buClr>
              <a:buSzPct val="45000"/>
              <a:buFont typeface="Wingdings" charset="2"/>
              <a:buChar char=""/>
            </a:pPr>
            <a:r>
              <a:rPr lang="en-IN" sz="2000" b="0" strike="noStrike" spc="-1">
                <a:latin typeface="Arial"/>
              </a:rPr>
              <a:t>Sixth Outline Level</a:t>
            </a:r>
          </a:p>
          <a:p>
            <a:pPr marL="3024000" lvl="6" indent="-216000">
              <a:spcBef>
                <a:spcPts val="283"/>
              </a:spcBef>
              <a:buClr>
                <a:srgbClr val="000000"/>
              </a:buClr>
              <a:buSzPct val="45000"/>
              <a:buFont typeface="Wingdings" charset="2"/>
              <a:buChar char=""/>
            </a:pPr>
            <a:r>
              <a:rPr lang="en-IN"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26" name="Group 1"/>
          <p:cNvGrpSpPr/>
          <p:nvPr/>
        </p:nvGrpSpPr>
        <p:grpSpPr>
          <a:xfrm>
            <a:off x="263520" y="663840"/>
            <a:ext cx="9145440" cy="222120"/>
            <a:chOff x="263520" y="663840"/>
            <a:chExt cx="9145440" cy="222120"/>
          </a:xfrm>
        </p:grpSpPr>
        <p:sp>
          <p:nvSpPr>
            <p:cNvPr id="127" name="Line 2"/>
            <p:cNvSpPr/>
            <p:nvPr/>
          </p:nvSpPr>
          <p:spPr>
            <a:xfrm>
              <a:off x="266400" y="885600"/>
              <a:ext cx="9142560" cy="360"/>
            </a:xfrm>
            <a:prstGeom prst="line">
              <a:avLst/>
            </a:prstGeom>
            <a:ln w="31680">
              <a:solidFill>
                <a:srgbClr val="0771B0"/>
              </a:solidFill>
              <a:round/>
            </a:ln>
          </p:spPr>
          <p:style>
            <a:lnRef idx="0">
              <a:scrgbClr r="0" g="0" b="0"/>
            </a:lnRef>
            <a:fillRef idx="0">
              <a:scrgbClr r="0" g="0" b="0"/>
            </a:fillRef>
            <a:effectRef idx="0">
              <a:scrgbClr r="0" g="0" b="0"/>
            </a:effectRef>
            <a:fontRef idx="minor"/>
          </p:style>
        </p:sp>
        <p:sp>
          <p:nvSpPr>
            <p:cNvPr id="128" name="CustomShape 3"/>
            <p:cNvSpPr/>
            <p:nvPr/>
          </p:nvSpPr>
          <p:spPr>
            <a:xfrm>
              <a:off x="263520" y="663840"/>
              <a:ext cx="11880" cy="11880"/>
            </a:xfrm>
            <a:prstGeom prst="rect">
              <a:avLst/>
            </a:prstGeom>
            <a:solidFill>
              <a:srgbClr val="0771B0"/>
            </a:solidFill>
            <a:ln w="12600">
              <a:noFill/>
            </a:ln>
          </p:spPr>
          <p:style>
            <a:lnRef idx="0">
              <a:scrgbClr r="0" g="0" b="0"/>
            </a:lnRef>
            <a:fillRef idx="0">
              <a:scrgbClr r="0" g="0" b="0"/>
            </a:fillRef>
            <a:effectRef idx="0">
              <a:scrgbClr r="0" g="0" b="0"/>
            </a:effectRef>
            <a:fontRef idx="minor"/>
          </p:style>
        </p:sp>
      </p:grpSp>
      <p:sp>
        <p:nvSpPr>
          <p:cNvPr id="129" name="Line 4"/>
          <p:cNvSpPr/>
          <p:nvPr/>
        </p:nvSpPr>
        <p:spPr>
          <a:xfrm>
            <a:off x="495000" y="6324480"/>
            <a:ext cx="9144000" cy="1440"/>
          </a:xfrm>
          <a:prstGeom prst="line">
            <a:avLst/>
          </a:prstGeom>
          <a:ln w="31680">
            <a:solidFill>
              <a:srgbClr val="0771B0"/>
            </a:solidFill>
            <a:round/>
          </a:ln>
        </p:spPr>
        <p:style>
          <a:lnRef idx="0">
            <a:scrgbClr r="0" g="0" b="0"/>
          </a:lnRef>
          <a:fillRef idx="0">
            <a:scrgbClr r="0" g="0" b="0"/>
          </a:fillRef>
          <a:effectRef idx="0">
            <a:scrgbClr r="0" g="0" b="0"/>
          </a:effectRef>
          <a:fontRef idx="minor"/>
        </p:style>
      </p:sp>
      <p:sp>
        <p:nvSpPr>
          <p:cNvPr id="130" name="PlaceHolder 5"/>
          <p:cNvSpPr>
            <a:spLocks noGrp="1"/>
          </p:cNvSpPr>
          <p:nvPr>
            <p:ph type="title"/>
          </p:nvPr>
        </p:nvSpPr>
        <p:spPr>
          <a:xfrm>
            <a:off x="495360" y="146160"/>
            <a:ext cx="7501680" cy="753480"/>
          </a:xfrm>
          <a:prstGeom prst="rect">
            <a:avLst/>
          </a:prstGeom>
        </p:spPr>
        <p:txBody>
          <a:bodyPr lIns="0" tIns="0" rIns="0" bIns="0" anchor="ctr"/>
          <a:lstStyle/>
          <a:p>
            <a:r>
              <a:rPr lang="en-IN" sz="1800" b="0" strike="noStrike" spc="-1">
                <a:latin typeface="Arial"/>
              </a:rPr>
              <a:t>Click to edit the title text format</a:t>
            </a:r>
          </a:p>
        </p:txBody>
      </p:sp>
      <p:sp>
        <p:nvSpPr>
          <p:cNvPr id="131" name="PlaceHolder 6"/>
          <p:cNvSpPr>
            <a:spLocks noGrp="1"/>
          </p:cNvSpPr>
          <p:nvPr>
            <p:ph type="body"/>
          </p:nvPr>
        </p:nvSpPr>
        <p:spPr>
          <a:xfrm>
            <a:off x="495000" y="1604520"/>
            <a:ext cx="8914680" cy="397692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IN" sz="18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IN" sz="1800" b="0" strike="noStrike" spc="-1">
                <a:latin typeface="Arial"/>
              </a:rPr>
              <a:t>Second Outline Level</a:t>
            </a:r>
          </a:p>
          <a:p>
            <a:pPr marL="1296000" lvl="2" indent="-288000">
              <a:spcBef>
                <a:spcPts val="850"/>
              </a:spcBef>
              <a:buClr>
                <a:srgbClr val="000000"/>
              </a:buClr>
              <a:buSzPct val="45000"/>
              <a:buFont typeface="Wingdings" charset="2"/>
              <a:buChar char=""/>
            </a:pPr>
            <a:r>
              <a:rPr lang="en-IN" sz="1800" b="0" strike="noStrike" spc="-1">
                <a:latin typeface="Arial"/>
              </a:rPr>
              <a:t>Third Outline Level</a:t>
            </a:r>
          </a:p>
          <a:p>
            <a:pPr marL="1728000" lvl="3" indent="-216000">
              <a:spcBef>
                <a:spcPts val="567"/>
              </a:spcBef>
              <a:buClr>
                <a:srgbClr val="000000"/>
              </a:buClr>
              <a:buSzPct val="75000"/>
              <a:buFont typeface="Symbol" charset="2"/>
              <a:buChar char=""/>
            </a:pPr>
            <a:r>
              <a:rPr lang="en-IN" sz="1800" b="0" strike="noStrike" spc="-1">
                <a:latin typeface="Arial"/>
              </a:rPr>
              <a:t>Fourth Outline Level</a:t>
            </a:r>
          </a:p>
          <a:p>
            <a:pPr marL="2160000" lvl="4" indent="-216000">
              <a:spcBef>
                <a:spcPts val="283"/>
              </a:spcBef>
              <a:buClr>
                <a:srgbClr val="000000"/>
              </a:buClr>
              <a:buSzPct val="45000"/>
              <a:buFont typeface="Wingdings" charset="2"/>
              <a:buChar char=""/>
            </a:pPr>
            <a:r>
              <a:rPr lang="en-IN" sz="1800" b="0" strike="noStrike" spc="-1">
                <a:latin typeface="Arial"/>
              </a:rPr>
              <a:t>Fifth Outline Level</a:t>
            </a:r>
          </a:p>
          <a:p>
            <a:pPr marL="2592000" lvl="5" indent="-216000">
              <a:spcBef>
                <a:spcPts val="283"/>
              </a:spcBef>
              <a:buClr>
                <a:srgbClr val="000000"/>
              </a:buClr>
              <a:buSzPct val="45000"/>
              <a:buFont typeface="Wingdings" charset="2"/>
              <a:buChar char=""/>
            </a:pPr>
            <a:r>
              <a:rPr lang="en-IN" sz="1800" b="0" strike="noStrike" spc="-1">
                <a:latin typeface="Arial"/>
              </a:rPr>
              <a:t>Sixth Outline Level</a:t>
            </a:r>
          </a:p>
          <a:p>
            <a:pPr marL="3024000" lvl="6" indent="-216000">
              <a:spcBef>
                <a:spcPts val="283"/>
              </a:spcBef>
              <a:buClr>
                <a:srgbClr val="000000"/>
              </a:buClr>
              <a:buSzPct val="45000"/>
              <a:buFont typeface="Wingdings" charset="2"/>
              <a:buChar char=""/>
            </a:pPr>
            <a:r>
              <a:rPr lang="en-IN" sz="18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sebi.gov.in/sebiweb/other/OtherAction.do?doRecognisedFpi=yes&amp;intmId=10" TargetMode="Externa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visitsebi@sebi.gov.in"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1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5" descr="images.jpg"/>
          <p:cNvPicPr>
            <a:picLocks noChangeAspect="1"/>
          </p:cNvPicPr>
          <p:nvPr/>
        </p:nvPicPr>
        <p:blipFill>
          <a:blip r:embed="rId3" cstate="print"/>
          <a:srcRect/>
          <a:stretch>
            <a:fillRect/>
          </a:stretch>
        </p:blipFill>
        <p:spPr bwMode="auto">
          <a:xfrm>
            <a:off x="457200" y="1447800"/>
            <a:ext cx="3071247" cy="4419600"/>
          </a:xfrm>
          <a:prstGeom prst="rect">
            <a:avLst/>
          </a:prstGeom>
          <a:noFill/>
          <a:ln w="9525">
            <a:noFill/>
            <a:miter lim="800000"/>
            <a:headEnd/>
            <a:tailEnd/>
          </a:ln>
        </p:spPr>
      </p:pic>
      <p:sp>
        <p:nvSpPr>
          <p:cNvPr id="2" name="TextBox 1"/>
          <p:cNvSpPr txBox="1"/>
          <p:nvPr/>
        </p:nvSpPr>
        <p:spPr>
          <a:xfrm>
            <a:off x="4071484" y="912197"/>
            <a:ext cx="4985887" cy="4955203"/>
          </a:xfrm>
          <a:prstGeom prst="rect">
            <a:avLst/>
          </a:prstGeom>
          <a:noFill/>
        </p:spPr>
        <p:txBody>
          <a:bodyPr wrap="square" rtlCol="0">
            <a:spAutoFit/>
          </a:bodyPr>
          <a:lstStyle/>
          <a:p>
            <a:pPr algn="ctr"/>
            <a:endParaRPr lang="en-US" sz="4400" b="1" dirty="0" smtClean="0"/>
          </a:p>
          <a:p>
            <a:pPr algn="ctr"/>
            <a:r>
              <a:rPr lang="en-US" sz="4400" b="1" dirty="0" smtClean="0"/>
              <a:t> </a:t>
            </a:r>
          </a:p>
          <a:p>
            <a:pPr algn="ctr"/>
            <a:r>
              <a:rPr lang="en-US" sz="4400" b="1" dirty="0" smtClean="0"/>
              <a:t>Corporate Actions</a:t>
            </a:r>
          </a:p>
          <a:p>
            <a:pPr algn="ctr"/>
            <a:r>
              <a:rPr lang="en-US" sz="4000" b="1" dirty="0" smtClean="0"/>
              <a:t>[Bonus, Stock Split and Dividends]</a:t>
            </a:r>
            <a:endParaRPr lang="en-US" sz="5400" b="1" dirty="0" smtClean="0"/>
          </a:p>
          <a:p>
            <a:pPr algn="ctr"/>
            <a:endParaRPr lang="en-IN" sz="6000" b="1" dirty="0"/>
          </a:p>
        </p:txBody>
      </p:sp>
    </p:spTree>
    <p:extLst>
      <p:ext uri="{BB962C8B-B14F-4D97-AF65-F5344CB8AC3E}">
        <p14:creationId xmlns:p14="http://schemas.microsoft.com/office/powerpoint/2010/main" val="33962233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trike="noStrike" spc="-1" dirty="0" smtClean="0">
                <a:solidFill>
                  <a:srgbClr val="000000"/>
                </a:solidFill>
                <a:latin typeface="Arial"/>
                <a:ea typeface="Arial"/>
              </a:rPr>
              <a:t>Bonus Issue: Impact on Price of Share</a:t>
            </a:r>
            <a:endParaRPr lang="en-IN" sz="2800" b="0" strike="noStrike" spc="-1" dirty="0">
              <a:latin typeface="Arial"/>
            </a:endParaRPr>
          </a:p>
        </p:txBody>
      </p:sp>
      <p:sp>
        <p:nvSpPr>
          <p:cNvPr id="170" name="CustomShape 2"/>
          <p:cNvSpPr/>
          <p:nvPr/>
        </p:nvSpPr>
        <p:spPr>
          <a:xfrm>
            <a:off x="356040" y="983250"/>
            <a:ext cx="9054000" cy="518904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lstStyle/>
          <a:p>
            <a:pPr marL="720">
              <a:lnSpc>
                <a:spcPct val="100000"/>
              </a:lnSpc>
              <a:spcBef>
                <a:spcPts val="1400"/>
              </a:spcBef>
              <a:buClr>
                <a:srgbClr val="000000"/>
              </a:buClr>
            </a:pPr>
            <a:endParaRPr lang="en-IN" sz="2400" spc="-1" dirty="0" smtClean="0">
              <a:solidFill>
                <a:srgbClr val="000000"/>
              </a:solidFill>
              <a:latin typeface="Arial"/>
            </a:endParaRPr>
          </a:p>
          <a:p>
            <a:pPr marL="343620" indent="-342900">
              <a:lnSpc>
                <a:spcPct val="100000"/>
              </a:lnSpc>
              <a:spcBef>
                <a:spcPts val="1400"/>
              </a:spcBef>
              <a:buClr>
                <a:srgbClr val="000000"/>
              </a:buClr>
              <a:buFont typeface="Wingdings" panose="05000000000000000000" pitchFamily="2" charset="2"/>
              <a:buChar char="Ø"/>
            </a:pPr>
            <a:endParaRPr lang="en-IN" sz="2400" spc="-1" dirty="0">
              <a:solidFill>
                <a:srgbClr val="000000"/>
              </a:solidFill>
              <a:latin typeface="Arial"/>
            </a:endParaRPr>
          </a:p>
          <a:p>
            <a:pPr marL="343620" indent="-342900">
              <a:lnSpc>
                <a:spcPct val="100000"/>
              </a:lnSpc>
              <a:spcBef>
                <a:spcPts val="1400"/>
              </a:spcBef>
              <a:buClr>
                <a:srgbClr val="000000"/>
              </a:buClr>
              <a:buFont typeface="Wingdings" panose="05000000000000000000" pitchFamily="2" charset="2"/>
              <a:buChar char="Ø"/>
            </a:pPr>
            <a:endParaRPr lang="en-IN" sz="2400" spc="-1" dirty="0" smtClean="0">
              <a:solidFill>
                <a:srgbClr val="000000"/>
              </a:solidFill>
              <a:latin typeface="Arial"/>
            </a:endParaRPr>
          </a:p>
          <a:p>
            <a:pPr marL="343620" indent="-342900">
              <a:lnSpc>
                <a:spcPct val="100000"/>
              </a:lnSpc>
              <a:spcBef>
                <a:spcPts val="1400"/>
              </a:spcBef>
              <a:buClr>
                <a:srgbClr val="000000"/>
              </a:buClr>
              <a:buFont typeface="Wingdings" panose="05000000000000000000" pitchFamily="2" charset="2"/>
              <a:buChar char="Ø"/>
            </a:pPr>
            <a:endParaRPr lang="en-IN" sz="2400" spc="-1" dirty="0">
              <a:solidFill>
                <a:srgbClr val="000000"/>
              </a:solidFill>
              <a:latin typeface="Arial"/>
            </a:endParaRPr>
          </a:p>
          <a:p>
            <a:pPr marL="343080" indent="-342360">
              <a:lnSpc>
                <a:spcPct val="93000"/>
              </a:lnSpc>
              <a:spcBef>
                <a:spcPts val="1400"/>
              </a:spcBef>
            </a:pPr>
            <a:r>
              <a:rPr lang="en-IN" sz="1600" b="0" strike="noStrike" spc="-1" dirty="0" smtClean="0">
                <a:solidFill>
                  <a:srgbClr val="000000"/>
                </a:solidFill>
                <a:latin typeface="Arial"/>
                <a:ea typeface="Arial"/>
              </a:rPr>
              <a:t>  </a:t>
            </a:r>
            <a:endParaRPr lang="en-IN" sz="1600" b="0" strike="noStrike" spc="-1" dirty="0">
              <a:latin typeface="Arial"/>
            </a:endParaRPr>
          </a:p>
          <a:p>
            <a:pPr marL="343080" indent="-342360">
              <a:lnSpc>
                <a:spcPct val="93000"/>
              </a:lnSpc>
              <a:spcBef>
                <a:spcPts val="1400"/>
              </a:spcBef>
            </a:pPr>
            <a:r>
              <a:rPr lang="en-IN" sz="1600" b="1" strike="noStrike" spc="-1" dirty="0">
                <a:solidFill>
                  <a:srgbClr val="000000"/>
                </a:solidFill>
                <a:latin typeface="Arial"/>
                <a:ea typeface="Calibri"/>
              </a:rPr>
              <a:t> </a:t>
            </a:r>
            <a:endParaRPr lang="en-IN" sz="16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0" strike="noStrike" spc="-1" dirty="0" smtClean="0">
                <a:solidFill>
                  <a:schemeClr val="bg1"/>
                </a:solidFill>
                <a:latin typeface="Arial"/>
              </a:rPr>
              <a:t>10</a:t>
            </a:r>
            <a:endParaRPr lang="en-IN" sz="1000" b="0" strike="noStrike" spc="-1" dirty="0">
              <a:solidFill>
                <a:schemeClr val="bg1"/>
              </a:solidFill>
              <a:latin typeface="Arial"/>
            </a:endParaRPr>
          </a:p>
        </p:txBody>
      </p:sp>
      <p:sp>
        <p:nvSpPr>
          <p:cNvPr id="2" name="Rectangle 1"/>
          <p:cNvSpPr/>
          <p:nvPr/>
        </p:nvSpPr>
        <p:spPr>
          <a:xfrm>
            <a:off x="248195" y="1254034"/>
            <a:ext cx="9389726" cy="3069772"/>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Ø"/>
            </a:pPr>
            <a:r>
              <a:rPr lang="en-US" b="1" dirty="0" smtClean="0">
                <a:solidFill>
                  <a:schemeClr val="tx1"/>
                </a:solidFill>
              </a:rPr>
              <a:t>Post Bonus Market Price 		</a:t>
            </a:r>
            <a:r>
              <a:rPr lang="en-US" b="1" u="sng" dirty="0" smtClean="0">
                <a:solidFill>
                  <a:schemeClr val="tx1"/>
                </a:solidFill>
              </a:rPr>
              <a:t>Pre Bonus </a:t>
            </a:r>
            <a:r>
              <a:rPr lang="en-US" b="1" u="sng" dirty="0">
                <a:solidFill>
                  <a:schemeClr val="tx1"/>
                </a:solidFill>
              </a:rPr>
              <a:t>Market Price of Share </a:t>
            </a:r>
            <a:endParaRPr lang="en-US" b="1" dirty="0" smtClean="0">
              <a:solidFill>
                <a:schemeClr val="tx1"/>
              </a:solidFill>
            </a:endParaRPr>
          </a:p>
          <a:p>
            <a:r>
              <a:rPr lang="en-US" b="1" dirty="0">
                <a:solidFill>
                  <a:schemeClr val="tx1"/>
                </a:solidFill>
              </a:rPr>
              <a:t> </a:t>
            </a:r>
            <a:r>
              <a:rPr lang="en-US" b="1" dirty="0" smtClean="0">
                <a:solidFill>
                  <a:schemeClr val="tx1"/>
                </a:solidFill>
              </a:rPr>
              <a:t>        of Equity Share            =	Post Bonus Number </a:t>
            </a:r>
            <a:r>
              <a:rPr lang="en-US" b="1" dirty="0">
                <a:solidFill>
                  <a:schemeClr val="tx1"/>
                </a:solidFill>
              </a:rPr>
              <a:t>of Shares (</a:t>
            </a:r>
            <a:r>
              <a:rPr lang="en-US" b="1" dirty="0" smtClean="0">
                <a:solidFill>
                  <a:schemeClr val="tx1"/>
                </a:solidFill>
              </a:rPr>
              <a:t>Adjustment Factor) </a:t>
            </a:r>
          </a:p>
          <a:p>
            <a:endParaRPr lang="en-US" b="1" u="sng" dirty="0" smtClean="0">
              <a:solidFill>
                <a:schemeClr val="tx1"/>
              </a:solidFill>
            </a:endParaRPr>
          </a:p>
          <a:p>
            <a:pPr algn="ctr"/>
            <a:r>
              <a:rPr lang="en-US" dirty="0" smtClean="0">
                <a:solidFill>
                  <a:schemeClr val="tx1"/>
                </a:solidFill>
              </a:rPr>
              <a:t>		                    	</a:t>
            </a:r>
          </a:p>
          <a:p>
            <a:pPr algn="ctr"/>
            <a:r>
              <a:rPr lang="en-US" dirty="0" smtClean="0">
                <a:solidFill>
                  <a:schemeClr val="tx1"/>
                </a:solidFill>
              </a:rPr>
              <a:t>where</a:t>
            </a:r>
          </a:p>
          <a:p>
            <a:pPr marL="285750" indent="-285750" algn="ctr">
              <a:buFont typeface="Wingdings" panose="05000000000000000000" pitchFamily="2" charset="2"/>
              <a:buChar char="Ø"/>
            </a:pPr>
            <a:r>
              <a:rPr lang="en-US" dirty="0" smtClean="0">
                <a:solidFill>
                  <a:schemeClr val="tx1"/>
                </a:solidFill>
              </a:rPr>
              <a:t>Bonus Ratio (A:B) {A bonus shares for every B Shares held}</a:t>
            </a:r>
          </a:p>
          <a:p>
            <a:pPr marL="285750" indent="-285750" algn="ctr">
              <a:buFont typeface="Wingdings" panose="05000000000000000000" pitchFamily="2" charset="2"/>
              <a:buChar char="Ø"/>
            </a:pPr>
            <a:endParaRPr lang="en-US" dirty="0" smtClean="0">
              <a:solidFill>
                <a:schemeClr val="tx1"/>
              </a:solidFill>
            </a:endParaRPr>
          </a:p>
          <a:p>
            <a:pPr marL="285750" indent="-285750" algn="ctr">
              <a:buFont typeface="Wingdings" panose="05000000000000000000" pitchFamily="2" charset="2"/>
              <a:buChar char="Ø"/>
            </a:pPr>
            <a:r>
              <a:rPr lang="en-US" dirty="0" smtClean="0">
                <a:solidFill>
                  <a:schemeClr val="tx1"/>
                </a:solidFill>
              </a:rPr>
              <a:t>Adjustment Factor = (A+B) / B</a:t>
            </a:r>
          </a:p>
        </p:txBody>
      </p:sp>
      <p:sp>
        <p:nvSpPr>
          <p:cNvPr id="3" name="TextBox 2"/>
          <p:cNvSpPr txBox="1"/>
          <p:nvPr/>
        </p:nvSpPr>
        <p:spPr>
          <a:xfrm>
            <a:off x="587829" y="4689566"/>
            <a:ext cx="8822211" cy="1477328"/>
          </a:xfrm>
          <a:prstGeom prst="rect">
            <a:avLst/>
          </a:prstGeom>
          <a:noFill/>
        </p:spPr>
        <p:txBody>
          <a:bodyPr wrap="square" rtlCol="0">
            <a:spAutoFit/>
          </a:bodyPr>
          <a:lstStyle/>
          <a:p>
            <a:r>
              <a:rPr lang="en-US" dirty="0" err="1" smtClean="0"/>
              <a:t>Eg</a:t>
            </a:r>
            <a:r>
              <a:rPr lang="en-US" dirty="0" smtClean="0"/>
              <a:t>: Market Price of One Equity Share (a)       =           Rs.15/-</a:t>
            </a:r>
          </a:p>
          <a:p>
            <a:r>
              <a:rPr lang="en-US" dirty="0"/>
              <a:t> </a:t>
            </a:r>
            <a:r>
              <a:rPr lang="en-US" dirty="0" smtClean="0"/>
              <a:t>      Bonus Ratio (b)                                        =            2 : 1</a:t>
            </a:r>
          </a:p>
          <a:p>
            <a:r>
              <a:rPr lang="en-US" dirty="0" smtClean="0"/>
              <a:t>       Adjustment Factor (c)                               =               3 	{(2+1)/1}</a:t>
            </a:r>
          </a:p>
          <a:p>
            <a:r>
              <a:rPr lang="en-US" dirty="0"/>
              <a:t> </a:t>
            </a:r>
            <a:r>
              <a:rPr lang="en-US" dirty="0" smtClean="0"/>
              <a:t>      Post Split Market Price (a/c, i.e. 15/3)      =           Rs.5/- per share</a:t>
            </a:r>
          </a:p>
          <a:p>
            <a:r>
              <a:rPr lang="en-US" dirty="0"/>
              <a:t> </a:t>
            </a:r>
            <a:r>
              <a:rPr lang="en-US" dirty="0" smtClean="0"/>
              <a:t>      </a:t>
            </a:r>
            <a:endParaRPr lang="en-IN" dirty="0"/>
          </a:p>
        </p:txBody>
      </p:sp>
      <p:pic>
        <p:nvPicPr>
          <p:cNvPr id="9" name="Picture 3"/>
          <p:cNvPicPr/>
          <p:nvPr/>
        </p:nvPicPr>
        <p:blipFill>
          <a:blip r:embed="rId2"/>
          <a:stretch/>
        </p:blipFill>
        <p:spPr>
          <a:xfrm>
            <a:off x="8876400" y="0"/>
            <a:ext cx="1029600" cy="803880"/>
          </a:xfrm>
          <a:prstGeom prst="rect">
            <a:avLst/>
          </a:prstGeom>
          <a:ln>
            <a:noFill/>
          </a:ln>
        </p:spPr>
      </p:pic>
      <p:sp>
        <p:nvSpPr>
          <p:cNvPr id="10" name="TextBox 9"/>
          <p:cNvSpPr txBox="1"/>
          <p:nvPr/>
        </p:nvSpPr>
        <p:spPr>
          <a:xfrm>
            <a:off x="356040" y="6389460"/>
            <a:ext cx="9054000" cy="307777"/>
          </a:xfrm>
          <a:prstGeom prst="rect">
            <a:avLst/>
          </a:prstGeom>
          <a:noFill/>
        </p:spPr>
        <p:txBody>
          <a:bodyPr wrap="square" rtlCol="0">
            <a:spAutoFit/>
          </a:bodyPr>
          <a:lstStyle/>
          <a:p>
            <a:r>
              <a:rPr lang="en-US" sz="1400" dirty="0" smtClean="0"/>
              <a:t>- This presentation may be used with the permission of SEBI and only for non-profit awareness programs.</a:t>
            </a:r>
            <a:endParaRPr lang="en-IN" sz="1400" dirty="0"/>
          </a:p>
        </p:txBody>
      </p:sp>
    </p:spTree>
    <p:extLst>
      <p:ext uri="{BB962C8B-B14F-4D97-AF65-F5344CB8AC3E}">
        <p14:creationId xmlns:p14="http://schemas.microsoft.com/office/powerpoint/2010/main" val="4187271521"/>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trike="noStrike" spc="-1" dirty="0" smtClean="0">
                <a:solidFill>
                  <a:srgbClr val="000000"/>
                </a:solidFill>
                <a:latin typeface="Arial"/>
                <a:ea typeface="Arial"/>
              </a:rPr>
              <a:t>Stock Split: Impact on Price of Share</a:t>
            </a:r>
            <a:endParaRPr lang="en-IN" sz="2800" b="0" strike="noStrike" spc="-1" dirty="0">
              <a:latin typeface="Arial"/>
            </a:endParaRPr>
          </a:p>
        </p:txBody>
      </p:sp>
      <p:sp>
        <p:nvSpPr>
          <p:cNvPr id="170" name="CustomShape 2"/>
          <p:cNvSpPr/>
          <p:nvPr/>
        </p:nvSpPr>
        <p:spPr>
          <a:xfrm>
            <a:off x="356040" y="983250"/>
            <a:ext cx="9054000" cy="518904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lstStyle/>
          <a:p>
            <a:pPr marL="720">
              <a:lnSpc>
                <a:spcPct val="100000"/>
              </a:lnSpc>
              <a:spcBef>
                <a:spcPts val="1400"/>
              </a:spcBef>
              <a:buClr>
                <a:srgbClr val="000000"/>
              </a:buClr>
            </a:pPr>
            <a:endParaRPr lang="en-IN" sz="2400" spc="-1" dirty="0" smtClean="0">
              <a:solidFill>
                <a:srgbClr val="000000"/>
              </a:solidFill>
              <a:latin typeface="Arial"/>
            </a:endParaRPr>
          </a:p>
          <a:p>
            <a:pPr marL="343620" indent="-342900">
              <a:lnSpc>
                <a:spcPct val="100000"/>
              </a:lnSpc>
              <a:spcBef>
                <a:spcPts val="1400"/>
              </a:spcBef>
              <a:buClr>
                <a:srgbClr val="000000"/>
              </a:buClr>
              <a:buFont typeface="Wingdings" panose="05000000000000000000" pitchFamily="2" charset="2"/>
              <a:buChar char="Ø"/>
            </a:pPr>
            <a:endParaRPr lang="en-IN" sz="2400" spc="-1" dirty="0">
              <a:solidFill>
                <a:srgbClr val="000000"/>
              </a:solidFill>
              <a:latin typeface="Arial"/>
            </a:endParaRPr>
          </a:p>
          <a:p>
            <a:pPr marL="343620" indent="-342900">
              <a:lnSpc>
                <a:spcPct val="100000"/>
              </a:lnSpc>
              <a:spcBef>
                <a:spcPts val="1400"/>
              </a:spcBef>
              <a:buClr>
                <a:srgbClr val="000000"/>
              </a:buClr>
              <a:buFont typeface="Wingdings" panose="05000000000000000000" pitchFamily="2" charset="2"/>
              <a:buChar char="Ø"/>
            </a:pPr>
            <a:endParaRPr lang="en-IN" sz="2400" spc="-1" dirty="0" smtClean="0">
              <a:solidFill>
                <a:srgbClr val="000000"/>
              </a:solidFill>
              <a:latin typeface="Arial"/>
            </a:endParaRPr>
          </a:p>
          <a:p>
            <a:pPr marL="343620" indent="-342900">
              <a:lnSpc>
                <a:spcPct val="100000"/>
              </a:lnSpc>
              <a:spcBef>
                <a:spcPts val="1400"/>
              </a:spcBef>
              <a:buClr>
                <a:srgbClr val="000000"/>
              </a:buClr>
              <a:buFont typeface="Wingdings" panose="05000000000000000000" pitchFamily="2" charset="2"/>
              <a:buChar char="Ø"/>
            </a:pPr>
            <a:endParaRPr lang="en-IN" sz="2400" spc="-1" dirty="0">
              <a:solidFill>
                <a:srgbClr val="000000"/>
              </a:solidFill>
              <a:latin typeface="Arial"/>
            </a:endParaRPr>
          </a:p>
          <a:p>
            <a:pPr marL="343080" indent="-342360">
              <a:lnSpc>
                <a:spcPct val="93000"/>
              </a:lnSpc>
              <a:spcBef>
                <a:spcPts val="1400"/>
              </a:spcBef>
            </a:pPr>
            <a:r>
              <a:rPr lang="en-IN" sz="1600" b="0" strike="noStrike" spc="-1" dirty="0" smtClean="0">
                <a:solidFill>
                  <a:srgbClr val="000000"/>
                </a:solidFill>
                <a:latin typeface="Arial"/>
                <a:ea typeface="Arial"/>
              </a:rPr>
              <a:t>  </a:t>
            </a:r>
            <a:endParaRPr lang="en-IN" sz="1600" b="0" strike="noStrike" spc="-1" dirty="0">
              <a:latin typeface="Arial"/>
            </a:endParaRPr>
          </a:p>
          <a:p>
            <a:pPr marL="343080" indent="-342360">
              <a:lnSpc>
                <a:spcPct val="93000"/>
              </a:lnSpc>
              <a:spcBef>
                <a:spcPts val="1400"/>
              </a:spcBef>
            </a:pPr>
            <a:r>
              <a:rPr lang="en-IN" sz="1600" b="1" strike="noStrike" spc="-1" dirty="0">
                <a:solidFill>
                  <a:srgbClr val="000000"/>
                </a:solidFill>
                <a:latin typeface="Arial"/>
                <a:ea typeface="Calibri"/>
              </a:rPr>
              <a:t> </a:t>
            </a:r>
            <a:endParaRPr lang="en-IN" sz="16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0" strike="noStrike" spc="-1" dirty="0" smtClean="0">
                <a:solidFill>
                  <a:schemeClr val="bg1"/>
                </a:solidFill>
                <a:latin typeface="Arial"/>
              </a:rPr>
              <a:t>11</a:t>
            </a:r>
            <a:endParaRPr lang="en-IN" sz="1000" b="0" strike="noStrike" spc="-1" dirty="0">
              <a:solidFill>
                <a:schemeClr val="bg1"/>
              </a:solidFill>
              <a:latin typeface="Arial"/>
            </a:endParaRPr>
          </a:p>
        </p:txBody>
      </p:sp>
      <p:sp>
        <p:nvSpPr>
          <p:cNvPr id="2" name="Rectangle 1"/>
          <p:cNvSpPr/>
          <p:nvPr/>
        </p:nvSpPr>
        <p:spPr>
          <a:xfrm>
            <a:off x="248195" y="1254034"/>
            <a:ext cx="9389726" cy="3069772"/>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Ø"/>
            </a:pPr>
            <a:r>
              <a:rPr lang="en-US" dirty="0" smtClean="0">
                <a:solidFill>
                  <a:schemeClr val="tx1"/>
                </a:solidFill>
              </a:rPr>
              <a:t>Post Split Market Price 			</a:t>
            </a:r>
            <a:r>
              <a:rPr lang="en-US" u="sng" dirty="0" smtClean="0">
                <a:solidFill>
                  <a:schemeClr val="tx1"/>
                </a:solidFill>
              </a:rPr>
              <a:t>Pre </a:t>
            </a:r>
            <a:r>
              <a:rPr lang="en-US" u="sng" dirty="0">
                <a:solidFill>
                  <a:schemeClr val="tx1"/>
                </a:solidFill>
              </a:rPr>
              <a:t>Split Market Price of Share </a:t>
            </a:r>
            <a:endParaRPr lang="en-US" dirty="0" smtClean="0">
              <a:solidFill>
                <a:schemeClr val="tx1"/>
              </a:solidFill>
            </a:endParaRPr>
          </a:p>
          <a:p>
            <a:r>
              <a:rPr lang="en-US" dirty="0">
                <a:solidFill>
                  <a:schemeClr val="tx1"/>
                </a:solidFill>
              </a:rPr>
              <a:t> </a:t>
            </a:r>
            <a:r>
              <a:rPr lang="en-US" dirty="0" smtClean="0">
                <a:solidFill>
                  <a:schemeClr val="tx1"/>
                </a:solidFill>
              </a:rPr>
              <a:t>        of Equity Share            =	Resultant </a:t>
            </a:r>
            <a:r>
              <a:rPr lang="en-US" dirty="0">
                <a:solidFill>
                  <a:schemeClr val="tx1"/>
                </a:solidFill>
              </a:rPr>
              <a:t>Final Number of Shares (</a:t>
            </a:r>
            <a:r>
              <a:rPr lang="en-US" dirty="0" smtClean="0">
                <a:solidFill>
                  <a:schemeClr val="tx1"/>
                </a:solidFill>
              </a:rPr>
              <a:t>Adjustment Factor) </a:t>
            </a:r>
          </a:p>
          <a:p>
            <a:endParaRPr lang="en-US" u="sng" dirty="0" smtClean="0">
              <a:solidFill>
                <a:schemeClr val="tx1"/>
              </a:solidFill>
            </a:endParaRPr>
          </a:p>
          <a:p>
            <a:pPr algn="ctr"/>
            <a:r>
              <a:rPr lang="en-US" dirty="0" smtClean="0">
                <a:solidFill>
                  <a:schemeClr val="tx1"/>
                </a:solidFill>
              </a:rPr>
              <a:t>		                    	</a:t>
            </a:r>
          </a:p>
          <a:p>
            <a:pPr algn="ctr"/>
            <a:r>
              <a:rPr lang="en-US" dirty="0" smtClean="0">
                <a:solidFill>
                  <a:schemeClr val="tx1"/>
                </a:solidFill>
              </a:rPr>
              <a:t>where</a:t>
            </a:r>
          </a:p>
          <a:p>
            <a:pPr marL="285750" indent="-285750" algn="ctr">
              <a:buFont typeface="Wingdings" panose="05000000000000000000" pitchFamily="2" charset="2"/>
              <a:buChar char="Ø"/>
            </a:pPr>
            <a:r>
              <a:rPr lang="en-US" dirty="0" smtClean="0">
                <a:solidFill>
                  <a:schemeClr val="tx1"/>
                </a:solidFill>
              </a:rPr>
              <a:t>Split Ratio (A:B) {A shares for every B Shares held}</a:t>
            </a:r>
          </a:p>
          <a:p>
            <a:pPr marL="285750" indent="-285750" algn="ctr">
              <a:buFont typeface="Wingdings" panose="05000000000000000000" pitchFamily="2" charset="2"/>
              <a:buChar char="Ø"/>
            </a:pPr>
            <a:endParaRPr lang="en-US" dirty="0" smtClean="0">
              <a:solidFill>
                <a:schemeClr val="tx1"/>
              </a:solidFill>
            </a:endParaRPr>
          </a:p>
          <a:p>
            <a:pPr marL="285750" indent="-285750" algn="ctr">
              <a:buFont typeface="Wingdings" panose="05000000000000000000" pitchFamily="2" charset="2"/>
              <a:buChar char="Ø"/>
            </a:pPr>
            <a:r>
              <a:rPr lang="en-US" dirty="0" smtClean="0">
                <a:solidFill>
                  <a:schemeClr val="tx1"/>
                </a:solidFill>
              </a:rPr>
              <a:t>Adjustment Factor = A/B</a:t>
            </a:r>
          </a:p>
        </p:txBody>
      </p:sp>
      <p:sp>
        <p:nvSpPr>
          <p:cNvPr id="3" name="TextBox 2"/>
          <p:cNvSpPr txBox="1"/>
          <p:nvPr/>
        </p:nvSpPr>
        <p:spPr>
          <a:xfrm>
            <a:off x="587829" y="4689566"/>
            <a:ext cx="8822211" cy="1754326"/>
          </a:xfrm>
          <a:prstGeom prst="rect">
            <a:avLst/>
          </a:prstGeom>
          <a:noFill/>
        </p:spPr>
        <p:txBody>
          <a:bodyPr wrap="square" rtlCol="0">
            <a:spAutoFit/>
          </a:bodyPr>
          <a:lstStyle/>
          <a:p>
            <a:r>
              <a:rPr lang="en-US" dirty="0" err="1" smtClean="0"/>
              <a:t>Eg</a:t>
            </a:r>
            <a:r>
              <a:rPr lang="en-US" dirty="0" smtClean="0"/>
              <a:t>: Market Price of One Equity Share (a)       =                         Rs.15/-</a:t>
            </a:r>
          </a:p>
          <a:p>
            <a:r>
              <a:rPr lang="en-US" dirty="0"/>
              <a:t> </a:t>
            </a:r>
            <a:r>
              <a:rPr lang="en-US" dirty="0" smtClean="0"/>
              <a:t>      Stock Split (b)                                           = From Face Value of Rs.10/- to Rs.5/-</a:t>
            </a:r>
          </a:p>
          <a:p>
            <a:r>
              <a:rPr lang="en-US" dirty="0" smtClean="0"/>
              <a:t>       Split Ratio (10/5, from “b” above)	=                           2 : 1</a:t>
            </a:r>
          </a:p>
          <a:p>
            <a:r>
              <a:rPr lang="en-US" dirty="0" smtClean="0"/>
              <a:t>       Adjustment Factor (c)                               =                             2</a:t>
            </a:r>
          </a:p>
          <a:p>
            <a:r>
              <a:rPr lang="en-US" dirty="0"/>
              <a:t> </a:t>
            </a:r>
            <a:r>
              <a:rPr lang="en-US" dirty="0" smtClean="0"/>
              <a:t>      Post Split Market Price (a/c, i.e. 15/2)      =               Rs.7.50/- per share</a:t>
            </a:r>
          </a:p>
          <a:p>
            <a:r>
              <a:rPr lang="en-US" dirty="0"/>
              <a:t> </a:t>
            </a:r>
            <a:r>
              <a:rPr lang="en-US" dirty="0" smtClean="0"/>
              <a:t>      </a:t>
            </a:r>
            <a:endParaRPr lang="en-IN" dirty="0"/>
          </a:p>
        </p:txBody>
      </p:sp>
      <p:pic>
        <p:nvPicPr>
          <p:cNvPr id="9" name="Picture 3"/>
          <p:cNvPicPr/>
          <p:nvPr/>
        </p:nvPicPr>
        <p:blipFill>
          <a:blip r:embed="rId2"/>
          <a:stretch/>
        </p:blipFill>
        <p:spPr>
          <a:xfrm>
            <a:off x="8876400" y="0"/>
            <a:ext cx="1029600" cy="803880"/>
          </a:xfrm>
          <a:prstGeom prst="rect">
            <a:avLst/>
          </a:prstGeom>
          <a:ln>
            <a:noFill/>
          </a:ln>
        </p:spPr>
      </p:pic>
      <p:sp>
        <p:nvSpPr>
          <p:cNvPr id="10" name="TextBox 9"/>
          <p:cNvSpPr txBox="1"/>
          <p:nvPr/>
        </p:nvSpPr>
        <p:spPr>
          <a:xfrm>
            <a:off x="356040" y="6389460"/>
            <a:ext cx="9054000" cy="307777"/>
          </a:xfrm>
          <a:prstGeom prst="rect">
            <a:avLst/>
          </a:prstGeom>
          <a:noFill/>
        </p:spPr>
        <p:txBody>
          <a:bodyPr wrap="square" rtlCol="0">
            <a:spAutoFit/>
          </a:bodyPr>
          <a:lstStyle/>
          <a:p>
            <a:r>
              <a:rPr lang="en-US" sz="1400" dirty="0" smtClean="0"/>
              <a:t>- This presentation may be used with the permission of SEBI and only for non-profit awareness programs.</a:t>
            </a:r>
            <a:endParaRPr lang="en-IN" sz="1400" dirty="0"/>
          </a:p>
        </p:txBody>
      </p:sp>
    </p:spTree>
    <p:extLst>
      <p:ext uri="{BB962C8B-B14F-4D97-AF65-F5344CB8AC3E}">
        <p14:creationId xmlns:p14="http://schemas.microsoft.com/office/powerpoint/2010/main" val="1360721763"/>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trike="noStrike" spc="-1" dirty="0" smtClean="0">
                <a:solidFill>
                  <a:srgbClr val="000000"/>
                </a:solidFill>
                <a:latin typeface="Arial"/>
                <a:ea typeface="Arial"/>
              </a:rPr>
              <a:t>Dividend: Impact on Price of Share</a:t>
            </a:r>
            <a:endParaRPr lang="en-IN" sz="2800" b="0" strike="noStrike" spc="-1" dirty="0">
              <a:latin typeface="Arial"/>
            </a:endParaRPr>
          </a:p>
        </p:txBody>
      </p:sp>
      <p:sp>
        <p:nvSpPr>
          <p:cNvPr id="170" name="CustomShape 2"/>
          <p:cNvSpPr/>
          <p:nvPr/>
        </p:nvSpPr>
        <p:spPr>
          <a:xfrm>
            <a:off x="356040" y="983250"/>
            <a:ext cx="9054000" cy="518904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lstStyle/>
          <a:p>
            <a:pPr marL="720">
              <a:lnSpc>
                <a:spcPct val="100000"/>
              </a:lnSpc>
              <a:spcBef>
                <a:spcPts val="1400"/>
              </a:spcBef>
              <a:buClr>
                <a:srgbClr val="000000"/>
              </a:buClr>
            </a:pPr>
            <a:r>
              <a:rPr lang="en-IN" sz="2400" spc="-1" dirty="0" smtClean="0">
                <a:solidFill>
                  <a:srgbClr val="000000"/>
                </a:solidFill>
                <a:latin typeface="Arial"/>
              </a:rPr>
              <a:t>			</a:t>
            </a: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r>
              <a:rPr lang="en-IN" sz="1600" b="0" strike="noStrike" spc="-1" dirty="0">
                <a:solidFill>
                  <a:srgbClr val="000000"/>
                </a:solidFill>
                <a:latin typeface="Arial"/>
                <a:ea typeface="Arial"/>
              </a:rPr>
              <a:t>  </a:t>
            </a:r>
            <a:endParaRPr lang="en-IN" sz="1600" b="0" strike="noStrike" spc="-1" dirty="0">
              <a:latin typeface="Arial"/>
            </a:endParaRPr>
          </a:p>
          <a:p>
            <a:pPr marL="343080" indent="-342360">
              <a:lnSpc>
                <a:spcPct val="93000"/>
              </a:lnSpc>
              <a:spcBef>
                <a:spcPts val="1400"/>
              </a:spcBef>
            </a:pPr>
            <a:r>
              <a:rPr lang="en-IN" sz="1600" b="1" strike="noStrike" spc="-1" dirty="0">
                <a:solidFill>
                  <a:srgbClr val="000000"/>
                </a:solidFill>
                <a:latin typeface="Arial"/>
                <a:ea typeface="Calibri"/>
              </a:rPr>
              <a:t> </a:t>
            </a:r>
            <a:endParaRPr lang="en-IN" sz="16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smtClean="0">
                <a:solidFill>
                  <a:srgbClr val="FFFFFF"/>
                </a:solidFill>
                <a:latin typeface="Calibri"/>
              </a:rPr>
              <a:t>12</a:t>
            </a:r>
            <a:endParaRPr lang="en-IN" sz="1000" b="0" strike="noStrike" spc="-1" dirty="0">
              <a:latin typeface="Arial"/>
            </a:endParaRPr>
          </a:p>
        </p:txBody>
      </p:sp>
      <p:sp>
        <p:nvSpPr>
          <p:cNvPr id="2" name="Rounded Rectangle 1"/>
          <p:cNvSpPr/>
          <p:nvPr/>
        </p:nvSpPr>
        <p:spPr>
          <a:xfrm>
            <a:off x="731520" y="1188720"/>
            <a:ext cx="8556171" cy="574766"/>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Payment of Dividend</a:t>
            </a:r>
            <a:endParaRPr lang="en-IN" sz="2800" b="1" dirty="0"/>
          </a:p>
        </p:txBody>
      </p:sp>
      <p:cxnSp>
        <p:nvCxnSpPr>
          <p:cNvPr id="4" name="Straight Arrow Connector 3"/>
          <p:cNvCxnSpPr/>
          <p:nvPr/>
        </p:nvCxnSpPr>
        <p:spPr>
          <a:xfrm>
            <a:off x="4859383" y="1789611"/>
            <a:ext cx="0" cy="4833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731520" y="2364377"/>
            <a:ext cx="8556171" cy="1267097"/>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Tx/>
              <a:buChar char="-"/>
            </a:pPr>
            <a:r>
              <a:rPr lang="en-US" dirty="0" smtClean="0">
                <a:solidFill>
                  <a:schemeClr val="tx1"/>
                </a:solidFill>
              </a:rPr>
              <a:t>Reduces of Market Price of Share by dividend (</a:t>
            </a:r>
            <a:r>
              <a:rPr lang="en-US" dirty="0" err="1" smtClean="0">
                <a:solidFill>
                  <a:schemeClr val="tx1"/>
                </a:solidFill>
              </a:rPr>
              <a:t>w.e.f</a:t>
            </a:r>
            <a:r>
              <a:rPr lang="en-US" dirty="0" smtClean="0">
                <a:solidFill>
                  <a:schemeClr val="tx1"/>
                </a:solidFill>
              </a:rPr>
              <a:t> ex-record date)</a:t>
            </a:r>
          </a:p>
          <a:p>
            <a:pPr marL="285750" indent="-285750" algn="ctr">
              <a:buFontTx/>
              <a:buChar char="-"/>
            </a:pPr>
            <a:endParaRPr lang="en-US" dirty="0" smtClean="0">
              <a:solidFill>
                <a:schemeClr val="tx1"/>
              </a:solidFill>
            </a:endParaRPr>
          </a:p>
          <a:p>
            <a:pPr marL="285750" indent="-285750" algn="ctr">
              <a:buFontTx/>
              <a:buChar char="-"/>
            </a:pPr>
            <a:r>
              <a:rPr lang="en-US" dirty="0" smtClean="0">
                <a:solidFill>
                  <a:schemeClr val="tx1"/>
                </a:solidFill>
              </a:rPr>
              <a:t> </a:t>
            </a:r>
            <a:r>
              <a:rPr lang="en-US" dirty="0">
                <a:solidFill>
                  <a:schemeClr val="tx1"/>
                </a:solidFill>
              </a:rPr>
              <a:t>Post Dividend Market Price of Share = Pre Dividend Price – Dividend Amount</a:t>
            </a:r>
            <a:endParaRPr lang="en-IN" dirty="0">
              <a:solidFill>
                <a:schemeClr val="tx1"/>
              </a:solidFill>
            </a:endParaRPr>
          </a:p>
          <a:p>
            <a:pPr marL="285750" indent="-285750" algn="ctr">
              <a:buFontTx/>
              <a:buChar char="-"/>
            </a:pPr>
            <a:endParaRPr lang="en-IN" dirty="0">
              <a:solidFill>
                <a:schemeClr val="tx1"/>
              </a:solidFill>
            </a:endParaRPr>
          </a:p>
        </p:txBody>
      </p:sp>
      <p:sp>
        <p:nvSpPr>
          <p:cNvPr id="11" name="TextBox 10"/>
          <p:cNvSpPr txBox="1"/>
          <p:nvPr/>
        </p:nvSpPr>
        <p:spPr>
          <a:xfrm>
            <a:off x="822960" y="4153989"/>
            <a:ext cx="8464731" cy="1231106"/>
          </a:xfrm>
          <a:prstGeom prst="rect">
            <a:avLst/>
          </a:prstGeom>
          <a:noFill/>
        </p:spPr>
        <p:txBody>
          <a:bodyPr wrap="square" rtlCol="0">
            <a:spAutoFit/>
          </a:bodyPr>
          <a:lstStyle/>
          <a:p>
            <a:r>
              <a:rPr lang="en-US" dirty="0" err="1" smtClean="0"/>
              <a:t>Eg</a:t>
            </a:r>
            <a:r>
              <a:rPr lang="en-US" dirty="0" smtClean="0"/>
              <a:t>: Market Price of One Equity Share (a)  =      Rs.10/-</a:t>
            </a:r>
          </a:p>
          <a:p>
            <a:r>
              <a:rPr lang="en-US" dirty="0" smtClean="0"/>
              <a:t>       Dividend declared per Share         (b) =       Rs.2/- </a:t>
            </a:r>
          </a:p>
          <a:p>
            <a:endParaRPr lang="en-US" dirty="0"/>
          </a:p>
          <a:p>
            <a:r>
              <a:rPr lang="en-US" b="1" dirty="0"/>
              <a:t> </a:t>
            </a:r>
            <a:r>
              <a:rPr lang="en-US" b="1" dirty="0" smtClean="0"/>
              <a:t>    </a:t>
            </a:r>
            <a:r>
              <a:rPr lang="en-US" sz="2000" b="1" dirty="0" smtClean="0"/>
              <a:t>Ex-Dividend Market Price per equity share (a – b) =  Rs.8/-    (10-2)</a:t>
            </a:r>
            <a:endParaRPr lang="en-IN" b="1" dirty="0"/>
          </a:p>
        </p:txBody>
      </p:sp>
      <p:pic>
        <p:nvPicPr>
          <p:cNvPr id="12" name="Picture 3"/>
          <p:cNvPicPr/>
          <p:nvPr/>
        </p:nvPicPr>
        <p:blipFill>
          <a:blip r:embed="rId2"/>
          <a:stretch/>
        </p:blipFill>
        <p:spPr>
          <a:xfrm>
            <a:off x="8876400" y="0"/>
            <a:ext cx="1029600" cy="803880"/>
          </a:xfrm>
          <a:prstGeom prst="rect">
            <a:avLst/>
          </a:prstGeom>
          <a:ln>
            <a:noFill/>
          </a:ln>
        </p:spPr>
      </p:pic>
      <p:sp>
        <p:nvSpPr>
          <p:cNvPr id="13" name="TextBox 12"/>
          <p:cNvSpPr txBox="1"/>
          <p:nvPr/>
        </p:nvSpPr>
        <p:spPr>
          <a:xfrm>
            <a:off x="356040" y="6389460"/>
            <a:ext cx="9054000" cy="307777"/>
          </a:xfrm>
          <a:prstGeom prst="rect">
            <a:avLst/>
          </a:prstGeom>
          <a:noFill/>
        </p:spPr>
        <p:txBody>
          <a:bodyPr wrap="square" rtlCol="0">
            <a:spAutoFit/>
          </a:bodyPr>
          <a:lstStyle/>
          <a:p>
            <a:r>
              <a:rPr lang="en-US" sz="1400" dirty="0" smtClean="0"/>
              <a:t>- This presentation may be used with the permission of SEBI and only for non-profit awareness programs.</a:t>
            </a:r>
            <a:endParaRPr lang="en-IN" sz="1400" dirty="0"/>
          </a:p>
        </p:txBody>
      </p:sp>
    </p:spTree>
    <p:extLst>
      <p:ext uri="{BB962C8B-B14F-4D97-AF65-F5344CB8AC3E}">
        <p14:creationId xmlns:p14="http://schemas.microsoft.com/office/powerpoint/2010/main" val="3018144224"/>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128848" y="129960"/>
            <a:ext cx="838044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400" b="1" strike="noStrike" spc="-1" dirty="0" smtClean="0">
                <a:solidFill>
                  <a:srgbClr val="000000"/>
                </a:solidFill>
                <a:latin typeface="Arial"/>
                <a:ea typeface="Arial"/>
              </a:rPr>
              <a:t>Recourse in case </a:t>
            </a:r>
            <a:r>
              <a:rPr lang="en-IN" sz="2400" b="1" spc="-1" dirty="0" smtClean="0">
                <a:solidFill>
                  <a:srgbClr val="000000"/>
                </a:solidFill>
                <a:latin typeface="Arial"/>
                <a:ea typeface="Arial"/>
              </a:rPr>
              <a:t>of Non-Receipt of Bonus Shares/ Dividends</a:t>
            </a:r>
            <a:endParaRPr lang="en-IN" sz="2400" b="0" strike="noStrike" spc="-1" dirty="0">
              <a:latin typeface="Arial"/>
            </a:endParaRPr>
          </a:p>
        </p:txBody>
      </p:sp>
      <p:sp>
        <p:nvSpPr>
          <p:cNvPr id="170" name="CustomShape 2"/>
          <p:cNvSpPr/>
          <p:nvPr/>
        </p:nvSpPr>
        <p:spPr>
          <a:xfrm>
            <a:off x="356040" y="983250"/>
            <a:ext cx="9054000" cy="518904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lstStyle/>
          <a:p>
            <a:pPr marL="343620" indent="-342900">
              <a:lnSpc>
                <a:spcPct val="100000"/>
              </a:lnSpc>
              <a:spcBef>
                <a:spcPts val="1400"/>
              </a:spcBef>
              <a:buClr>
                <a:srgbClr val="000000"/>
              </a:buClr>
              <a:buFont typeface="Wingdings" panose="05000000000000000000" pitchFamily="2" charset="2"/>
              <a:buChar char="Ø"/>
            </a:pPr>
            <a:r>
              <a:rPr lang="en-US" sz="2000" spc="-1" dirty="0" smtClean="0">
                <a:solidFill>
                  <a:srgbClr val="000000"/>
                </a:solidFill>
                <a:latin typeface="Arial"/>
              </a:rPr>
              <a:t>Issue with Non-receipt of Bonus Shares/ Dividend </a:t>
            </a:r>
            <a:r>
              <a:rPr lang="en-US" sz="2000" spc="-1" dirty="0" smtClean="0">
                <a:solidFill>
                  <a:srgbClr val="000000"/>
                </a:solidFill>
                <a:latin typeface="Arial"/>
                <a:sym typeface="Wingdings" panose="05000000000000000000" pitchFamily="2" charset="2"/>
              </a:rPr>
              <a:t> 					Immediately contact </a:t>
            </a:r>
            <a:r>
              <a:rPr lang="en-US" sz="2000" b="1" u="sng" spc="-1" dirty="0" smtClean="0">
                <a:solidFill>
                  <a:srgbClr val="000000"/>
                </a:solidFill>
                <a:latin typeface="Arial"/>
                <a:sym typeface="Wingdings" panose="05000000000000000000" pitchFamily="2" charset="2"/>
              </a:rPr>
              <a:t>RTA and Company.</a:t>
            </a:r>
          </a:p>
          <a:p>
            <a:pPr marL="343620" indent="-342900">
              <a:lnSpc>
                <a:spcPct val="100000"/>
              </a:lnSpc>
              <a:spcBef>
                <a:spcPts val="1400"/>
              </a:spcBef>
              <a:buClr>
                <a:srgbClr val="000000"/>
              </a:buClr>
              <a:buFont typeface="Wingdings" panose="05000000000000000000" pitchFamily="2" charset="2"/>
              <a:buChar char="Ø"/>
            </a:pPr>
            <a:r>
              <a:rPr lang="en-US" sz="2000" b="1" u="sng" spc="-1" dirty="0" smtClean="0">
                <a:solidFill>
                  <a:srgbClr val="000000"/>
                </a:solidFill>
                <a:latin typeface="Arial"/>
                <a:sym typeface="Wingdings" panose="05000000000000000000" pitchFamily="2" charset="2"/>
              </a:rPr>
              <a:t>Important Contact Details:</a:t>
            </a:r>
          </a:p>
          <a:p>
            <a:pPr marL="343620" indent="-342900">
              <a:lnSpc>
                <a:spcPct val="100000"/>
              </a:lnSpc>
              <a:spcBef>
                <a:spcPts val="1400"/>
              </a:spcBef>
              <a:buClr>
                <a:srgbClr val="000000"/>
              </a:buClr>
              <a:buFont typeface="Wingdings" panose="05000000000000000000" pitchFamily="2" charset="2"/>
              <a:buChar char="Ø"/>
            </a:pPr>
            <a:endParaRPr lang="en-US" sz="2400" b="1" u="sng" spc="-1" dirty="0">
              <a:solidFill>
                <a:srgbClr val="000000"/>
              </a:solidFill>
              <a:latin typeface="Arial"/>
              <a:sym typeface="Wingdings" panose="05000000000000000000" pitchFamily="2" charset="2"/>
            </a:endParaRPr>
          </a:p>
          <a:p>
            <a:pPr marL="343620" indent="-342900">
              <a:lnSpc>
                <a:spcPct val="100000"/>
              </a:lnSpc>
              <a:spcBef>
                <a:spcPts val="1400"/>
              </a:spcBef>
              <a:buClr>
                <a:srgbClr val="000000"/>
              </a:buClr>
              <a:buFont typeface="Wingdings" panose="05000000000000000000" pitchFamily="2" charset="2"/>
              <a:buChar char="Ø"/>
            </a:pPr>
            <a:endParaRPr lang="en-US" sz="2400" b="1" u="sng" spc="-1" dirty="0" smtClean="0">
              <a:solidFill>
                <a:srgbClr val="000000"/>
              </a:solidFill>
              <a:latin typeface="Arial"/>
              <a:sym typeface="Wingdings" panose="05000000000000000000" pitchFamily="2" charset="2"/>
            </a:endParaRPr>
          </a:p>
          <a:p>
            <a:pPr marL="343620" indent="-342900">
              <a:lnSpc>
                <a:spcPct val="100000"/>
              </a:lnSpc>
              <a:spcBef>
                <a:spcPts val="1400"/>
              </a:spcBef>
              <a:buClr>
                <a:srgbClr val="000000"/>
              </a:buClr>
              <a:buFont typeface="Wingdings" panose="05000000000000000000" pitchFamily="2" charset="2"/>
              <a:buChar char="Ø"/>
            </a:pPr>
            <a:endParaRPr lang="en-US" sz="2400" b="1" u="sng" spc="-1" dirty="0">
              <a:solidFill>
                <a:srgbClr val="000000"/>
              </a:solidFill>
              <a:latin typeface="Arial"/>
              <a:sym typeface="Wingdings" panose="05000000000000000000" pitchFamily="2" charset="2"/>
            </a:endParaRPr>
          </a:p>
          <a:p>
            <a:pPr marL="343620" indent="-342900">
              <a:lnSpc>
                <a:spcPct val="100000"/>
              </a:lnSpc>
              <a:spcBef>
                <a:spcPts val="1400"/>
              </a:spcBef>
              <a:buClr>
                <a:srgbClr val="000000"/>
              </a:buClr>
              <a:buFont typeface="Wingdings" panose="05000000000000000000" pitchFamily="2" charset="2"/>
              <a:buChar char="Ø"/>
            </a:pPr>
            <a:endParaRPr lang="en-US" sz="2400" b="1" u="sng" spc="-1" dirty="0" smtClean="0">
              <a:solidFill>
                <a:srgbClr val="000000"/>
              </a:solidFill>
              <a:latin typeface="Arial"/>
              <a:sym typeface="Wingdings" panose="05000000000000000000" pitchFamily="2" charset="2"/>
            </a:endParaRPr>
          </a:p>
          <a:p>
            <a:pPr marL="343620" indent="-342900">
              <a:lnSpc>
                <a:spcPct val="100000"/>
              </a:lnSpc>
              <a:spcBef>
                <a:spcPts val="1400"/>
              </a:spcBef>
              <a:buClr>
                <a:srgbClr val="000000"/>
              </a:buClr>
              <a:buFont typeface="Wingdings" panose="05000000000000000000" pitchFamily="2" charset="2"/>
              <a:buChar char="Ø"/>
            </a:pPr>
            <a:endParaRPr lang="en-US" sz="2000" spc="-1" dirty="0" smtClean="0">
              <a:solidFill>
                <a:srgbClr val="000000"/>
              </a:solidFill>
              <a:latin typeface="Arial"/>
              <a:sym typeface="Wingdings" panose="05000000000000000000" pitchFamily="2" charset="2"/>
            </a:endParaRPr>
          </a:p>
          <a:p>
            <a:pPr marL="343620" indent="-342900">
              <a:lnSpc>
                <a:spcPct val="100000"/>
              </a:lnSpc>
              <a:spcBef>
                <a:spcPts val="1400"/>
              </a:spcBef>
              <a:buClr>
                <a:srgbClr val="000000"/>
              </a:buClr>
              <a:buFont typeface="Wingdings" panose="05000000000000000000" pitchFamily="2" charset="2"/>
              <a:buChar char="Ø"/>
            </a:pPr>
            <a:r>
              <a:rPr lang="en-US" sz="2000" spc="-1" dirty="0" smtClean="0">
                <a:solidFill>
                  <a:srgbClr val="000000"/>
                </a:solidFill>
                <a:latin typeface="Arial"/>
                <a:sym typeface="Wingdings" panose="05000000000000000000" pitchFamily="2" charset="2"/>
              </a:rPr>
              <a:t>Non-Satisfactory Resolution by RTA -&gt; File a complaint against RTA with SEBI on:</a:t>
            </a:r>
          </a:p>
          <a:p>
            <a:pPr marL="800820" lvl="1" indent="-342900">
              <a:spcBef>
                <a:spcPts val="1400"/>
              </a:spcBef>
              <a:buClr>
                <a:srgbClr val="000000"/>
              </a:buClr>
              <a:buFontTx/>
              <a:buChar char="-"/>
            </a:pPr>
            <a:r>
              <a:rPr lang="en-US" sz="2000" spc="-1" dirty="0" smtClean="0">
                <a:solidFill>
                  <a:srgbClr val="000000"/>
                </a:solidFill>
                <a:latin typeface="Arial"/>
                <a:sym typeface="Wingdings" panose="05000000000000000000" pitchFamily="2" charset="2"/>
              </a:rPr>
              <a:t>SEBI SCORES website/ Mobile App (on Android and iOS platform).</a:t>
            </a:r>
          </a:p>
          <a:p>
            <a:pPr marL="343620" indent="-342900">
              <a:lnSpc>
                <a:spcPct val="100000"/>
              </a:lnSpc>
              <a:spcBef>
                <a:spcPts val="1400"/>
              </a:spcBef>
              <a:buClr>
                <a:srgbClr val="000000"/>
              </a:buClr>
              <a:buFontTx/>
              <a:buChar char="-"/>
            </a:pPr>
            <a:endParaRPr lang="en-US" sz="2400" spc="-1" dirty="0" smtClean="0">
              <a:solidFill>
                <a:srgbClr val="000000"/>
              </a:solidFill>
              <a:latin typeface="Arial"/>
              <a:sym typeface="Wingdings" panose="05000000000000000000" pitchFamily="2" charset="2"/>
            </a:endParaRPr>
          </a:p>
          <a:p>
            <a:pPr marL="343620" indent="-342900">
              <a:lnSpc>
                <a:spcPct val="100000"/>
              </a:lnSpc>
              <a:spcBef>
                <a:spcPts val="1400"/>
              </a:spcBef>
              <a:buClr>
                <a:srgbClr val="000000"/>
              </a:buClr>
              <a:buFont typeface="Wingdings" panose="05000000000000000000" pitchFamily="2" charset="2"/>
              <a:buChar char="Ø"/>
            </a:pPr>
            <a:endParaRPr lang="en-US" sz="2400" b="1" u="sng" spc="-1" dirty="0">
              <a:solidFill>
                <a:srgbClr val="000000"/>
              </a:solidFill>
              <a:latin typeface="Arial"/>
              <a:sym typeface="Wingdings" panose="05000000000000000000" pitchFamily="2" charset="2"/>
            </a:endParaRPr>
          </a:p>
          <a:p>
            <a:pPr marL="343620" indent="-342900">
              <a:lnSpc>
                <a:spcPct val="100000"/>
              </a:lnSpc>
              <a:spcBef>
                <a:spcPts val="1400"/>
              </a:spcBef>
              <a:buClr>
                <a:srgbClr val="000000"/>
              </a:buClr>
              <a:buFont typeface="Wingdings" panose="05000000000000000000" pitchFamily="2" charset="2"/>
              <a:buChar char="Ø"/>
            </a:pPr>
            <a:endParaRPr lang="en-US" sz="2400" b="1" u="sng" spc="-1" dirty="0" smtClean="0">
              <a:solidFill>
                <a:srgbClr val="000000"/>
              </a:solidFill>
              <a:latin typeface="Arial"/>
              <a:sym typeface="Wingdings" panose="05000000000000000000" pitchFamily="2" charset="2"/>
            </a:endParaRPr>
          </a:p>
          <a:p>
            <a:pPr marL="343620" indent="-342900">
              <a:lnSpc>
                <a:spcPct val="100000"/>
              </a:lnSpc>
              <a:spcBef>
                <a:spcPts val="1400"/>
              </a:spcBef>
              <a:buClr>
                <a:srgbClr val="000000"/>
              </a:buClr>
              <a:buFontTx/>
              <a:buChar char="-"/>
            </a:pPr>
            <a:endParaRPr lang="en-US" sz="2000" strike="noStrike" spc="-1" dirty="0" smtClean="0">
              <a:latin typeface="Arial"/>
            </a:endParaRPr>
          </a:p>
          <a:p>
            <a:pPr marL="343620" indent="-342900">
              <a:lnSpc>
                <a:spcPct val="100000"/>
              </a:lnSpc>
              <a:spcBef>
                <a:spcPts val="1400"/>
              </a:spcBef>
              <a:buClr>
                <a:srgbClr val="000000"/>
              </a:buClr>
              <a:buFontTx/>
              <a:buChar char="-"/>
            </a:pPr>
            <a:endParaRPr lang="en-IN" sz="200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r>
              <a:rPr lang="en-IN" sz="1600" b="0" strike="noStrike" spc="-1" dirty="0">
                <a:solidFill>
                  <a:srgbClr val="000000"/>
                </a:solidFill>
                <a:latin typeface="Arial"/>
                <a:ea typeface="Arial"/>
              </a:rPr>
              <a:t>  </a:t>
            </a:r>
            <a:endParaRPr lang="en-IN" sz="1600" b="0" strike="noStrike" spc="-1" dirty="0">
              <a:latin typeface="Arial"/>
            </a:endParaRPr>
          </a:p>
          <a:p>
            <a:pPr marL="343080" indent="-342360">
              <a:lnSpc>
                <a:spcPct val="93000"/>
              </a:lnSpc>
              <a:spcBef>
                <a:spcPts val="1400"/>
              </a:spcBef>
            </a:pPr>
            <a:r>
              <a:rPr lang="en-IN" sz="1600" b="1" strike="noStrike" spc="-1" dirty="0">
                <a:solidFill>
                  <a:srgbClr val="000000"/>
                </a:solidFill>
                <a:latin typeface="Arial"/>
                <a:ea typeface="Calibri"/>
              </a:rPr>
              <a:t> </a:t>
            </a:r>
            <a:endParaRPr lang="en-IN" sz="16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0" strike="noStrike" spc="-1" dirty="0" smtClean="0">
                <a:solidFill>
                  <a:schemeClr val="bg1"/>
                </a:solidFill>
                <a:latin typeface="Arial"/>
              </a:rPr>
              <a:t>13</a:t>
            </a:r>
            <a:endParaRPr lang="en-IN" sz="1000" b="0" strike="noStrike" spc="-1" dirty="0">
              <a:solidFill>
                <a:schemeClr val="bg1"/>
              </a:solidFill>
              <a:latin typeface="Arial"/>
            </a:endParaRPr>
          </a:p>
        </p:txBody>
      </p:sp>
      <p:graphicFrame>
        <p:nvGraphicFramePr>
          <p:cNvPr id="2" name="Table 1"/>
          <p:cNvGraphicFramePr>
            <a:graphicFrameLocks noGrp="1"/>
          </p:cNvGraphicFramePr>
          <p:nvPr>
            <p:extLst>
              <p:ext uri="{D42A27DB-BD31-4B8C-83A1-F6EECF244321}">
                <p14:modId xmlns:p14="http://schemas.microsoft.com/office/powerpoint/2010/main" val="510698345"/>
              </p:ext>
            </p:extLst>
          </p:nvPr>
        </p:nvGraphicFramePr>
        <p:xfrm>
          <a:off x="620557" y="2168192"/>
          <a:ext cx="8524965" cy="2260116"/>
        </p:xfrm>
        <a:graphic>
          <a:graphicData uri="http://schemas.openxmlformats.org/drawingml/2006/table">
            <a:tbl>
              <a:tblPr firstRow="1" bandRow="1">
                <a:tableStyleId>{5C22544A-7EE6-4342-B048-85BDC9FD1C3A}</a:tableStyleId>
              </a:tblPr>
              <a:tblGrid>
                <a:gridCol w="2333172">
                  <a:extLst>
                    <a:ext uri="{9D8B030D-6E8A-4147-A177-3AD203B41FA5}">
                      <a16:colId xmlns:a16="http://schemas.microsoft.com/office/drawing/2014/main" val="2817272657"/>
                    </a:ext>
                  </a:extLst>
                </a:gridCol>
                <a:gridCol w="6191793">
                  <a:extLst>
                    <a:ext uri="{9D8B030D-6E8A-4147-A177-3AD203B41FA5}">
                      <a16:colId xmlns:a16="http://schemas.microsoft.com/office/drawing/2014/main" val="983805910"/>
                    </a:ext>
                  </a:extLst>
                </a:gridCol>
              </a:tblGrid>
              <a:tr h="370840">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CONTACT DETAILS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0261573"/>
                  </a:ext>
                </a:extLst>
              </a:tr>
              <a:tr h="1249196">
                <a:tc>
                  <a:txBody>
                    <a:bodyPr/>
                    <a:lstStyle/>
                    <a:p>
                      <a:r>
                        <a:rPr lang="en-US" dirty="0" smtClean="0"/>
                        <a:t>RTA</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285750" indent="-285750">
                        <a:buFontTx/>
                        <a:buChar char="-"/>
                      </a:pPr>
                      <a:r>
                        <a:rPr lang="en-US" dirty="0" smtClean="0"/>
                        <a:t>Company Website.</a:t>
                      </a:r>
                    </a:p>
                    <a:p>
                      <a:pPr marL="285750" marR="0" indent="-285750" algn="l" defTabSz="914400" rtl="0" eaLnBrk="1" fontAlgn="auto" latinLnBrk="0" hangingPunct="1">
                        <a:lnSpc>
                          <a:spcPct val="100000"/>
                        </a:lnSpc>
                        <a:spcBef>
                          <a:spcPts val="0"/>
                        </a:spcBef>
                        <a:spcAft>
                          <a:spcPts val="0"/>
                        </a:spcAft>
                        <a:buClrTx/>
                        <a:buSzTx/>
                        <a:buFontTx/>
                        <a:buChar char="-"/>
                        <a:tabLst/>
                        <a:defRPr/>
                      </a:pPr>
                      <a:r>
                        <a:rPr lang="en-US" dirty="0" smtClean="0"/>
                        <a:t>SEBI website on link: </a:t>
                      </a:r>
                      <a:r>
                        <a:rPr lang="en-IN" sz="1800" dirty="0" smtClean="0">
                          <a:hlinkClick r:id="rId2"/>
                        </a:rPr>
                        <a:t>https://www.sebi.gov.in/sebiweb/other/OtherAction.do?doRecognisedFpi=yes&amp;intmId=10</a:t>
                      </a:r>
                      <a:r>
                        <a:rPr lang="en-IN" sz="1800" dirty="0" smtClean="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392245455"/>
                  </a:ext>
                </a:extLst>
              </a:tr>
              <a:tr h="370840">
                <a:tc>
                  <a:txBody>
                    <a:bodyPr/>
                    <a:lstStyle/>
                    <a:p>
                      <a:r>
                        <a:rPr lang="en-US" dirty="0" smtClean="0"/>
                        <a:t>Designated Person in Company</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285750" indent="-285750">
                        <a:buFontTx/>
                        <a:buChar char="-"/>
                      </a:pPr>
                      <a:r>
                        <a:rPr lang="en-US" dirty="0" smtClean="0"/>
                        <a:t>Investor Relations/ Investor Services Section of Company Website.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338777074"/>
                  </a:ext>
                </a:extLst>
              </a:tr>
            </a:tbl>
          </a:graphicData>
        </a:graphic>
      </p:graphicFrame>
      <p:pic>
        <p:nvPicPr>
          <p:cNvPr id="8" name="Picture 3"/>
          <p:cNvPicPr/>
          <p:nvPr/>
        </p:nvPicPr>
        <p:blipFill>
          <a:blip r:embed="rId3"/>
          <a:stretch/>
        </p:blipFill>
        <p:spPr>
          <a:xfrm>
            <a:off x="8876400" y="0"/>
            <a:ext cx="1029600" cy="803880"/>
          </a:xfrm>
          <a:prstGeom prst="rect">
            <a:avLst/>
          </a:prstGeom>
          <a:ln>
            <a:noFill/>
          </a:ln>
        </p:spPr>
      </p:pic>
      <p:sp>
        <p:nvSpPr>
          <p:cNvPr id="9" name="TextBox 8"/>
          <p:cNvSpPr txBox="1"/>
          <p:nvPr/>
        </p:nvSpPr>
        <p:spPr>
          <a:xfrm>
            <a:off x="356040" y="6389460"/>
            <a:ext cx="9054000" cy="307777"/>
          </a:xfrm>
          <a:prstGeom prst="rect">
            <a:avLst/>
          </a:prstGeom>
          <a:noFill/>
        </p:spPr>
        <p:txBody>
          <a:bodyPr wrap="square" rtlCol="0">
            <a:spAutoFit/>
          </a:bodyPr>
          <a:lstStyle/>
          <a:p>
            <a:r>
              <a:rPr lang="en-US" sz="1400" dirty="0" smtClean="0"/>
              <a:t>- This presentation may be used with the permission of SEBI and only for non-profit awareness programs.</a:t>
            </a:r>
            <a:endParaRPr lang="en-IN" sz="1400" dirty="0"/>
          </a:p>
        </p:txBody>
      </p:sp>
    </p:spTree>
    <p:extLst>
      <p:ext uri="{BB962C8B-B14F-4D97-AF65-F5344CB8AC3E}">
        <p14:creationId xmlns:p14="http://schemas.microsoft.com/office/powerpoint/2010/main" val="4059795942"/>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161877" y="75982"/>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trike="noStrike" spc="-1" dirty="0" smtClean="0">
                <a:solidFill>
                  <a:srgbClr val="000000"/>
                </a:solidFill>
                <a:latin typeface="Arial"/>
                <a:ea typeface="Arial"/>
              </a:rPr>
              <a:t>Sample of RTA Details on Company Website</a:t>
            </a:r>
            <a:endParaRPr lang="en-IN" sz="28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smtClean="0">
                <a:solidFill>
                  <a:srgbClr val="FFFFFF"/>
                </a:solidFill>
                <a:latin typeface="Calibri"/>
              </a:rPr>
              <a:t>14</a:t>
            </a:r>
            <a:endParaRPr lang="en-IN" sz="1000" b="0" strike="noStrike" spc="-1" dirty="0">
              <a:latin typeface="Arial"/>
            </a:endParaRPr>
          </a:p>
        </p:txBody>
      </p:sp>
      <p:pic>
        <p:nvPicPr>
          <p:cNvPr id="7" name="Picture 6" descr="A screenshot of a cell phone&#10;&#10;Description automatically generated">
            <a:extLst>
              <a:ext uri="{FF2B5EF4-FFF2-40B4-BE49-F238E27FC236}">
                <a16:creationId xmlns:a16="http://schemas.microsoft.com/office/drawing/2014/main" id="{FD8E0DEE-E521-4C71-9225-48FC2D640D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5846" y="1312001"/>
            <a:ext cx="7010400" cy="4515360"/>
          </a:xfrm>
          <a:prstGeom prst="rect">
            <a:avLst/>
          </a:prstGeom>
          <a:ln w="25400">
            <a:solidFill>
              <a:schemeClr val="tx1"/>
            </a:solidFill>
          </a:ln>
        </p:spPr>
      </p:pic>
      <p:sp>
        <p:nvSpPr>
          <p:cNvPr id="8" name="Rectangle 7">
            <a:extLst>
              <a:ext uri="{FF2B5EF4-FFF2-40B4-BE49-F238E27FC236}">
                <a16:creationId xmlns:a16="http://schemas.microsoft.com/office/drawing/2014/main" id="{4B6AAC16-7641-4A22-B719-374567B82BA2}"/>
              </a:ext>
            </a:extLst>
          </p:cNvPr>
          <p:cNvSpPr/>
          <p:nvPr/>
        </p:nvSpPr>
        <p:spPr>
          <a:xfrm>
            <a:off x="1595846" y="2997926"/>
            <a:ext cx="1981200" cy="3048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sp>
        <p:nvSpPr>
          <p:cNvPr id="9" name="Rectangle 8">
            <a:extLst>
              <a:ext uri="{FF2B5EF4-FFF2-40B4-BE49-F238E27FC236}">
                <a16:creationId xmlns:a16="http://schemas.microsoft.com/office/drawing/2014/main" id="{2DC628F0-85FA-49A9-AD12-390B326A98F4}"/>
              </a:ext>
            </a:extLst>
          </p:cNvPr>
          <p:cNvSpPr/>
          <p:nvPr/>
        </p:nvSpPr>
        <p:spPr>
          <a:xfrm>
            <a:off x="1595846" y="3302726"/>
            <a:ext cx="4724400" cy="13716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sp>
        <p:nvSpPr>
          <p:cNvPr id="10" name="Rectangle 9">
            <a:extLst>
              <a:ext uri="{FF2B5EF4-FFF2-40B4-BE49-F238E27FC236}">
                <a16:creationId xmlns:a16="http://schemas.microsoft.com/office/drawing/2014/main" id="{808A285F-8854-4903-BBC7-D4CA74BDBE37}"/>
              </a:ext>
            </a:extLst>
          </p:cNvPr>
          <p:cNvSpPr/>
          <p:nvPr/>
        </p:nvSpPr>
        <p:spPr>
          <a:xfrm>
            <a:off x="2053046" y="4674326"/>
            <a:ext cx="1219200" cy="3048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sp>
        <p:nvSpPr>
          <p:cNvPr id="11" name="Rectangle 10">
            <a:extLst>
              <a:ext uri="{FF2B5EF4-FFF2-40B4-BE49-F238E27FC236}">
                <a16:creationId xmlns:a16="http://schemas.microsoft.com/office/drawing/2014/main" id="{B0B2477E-3092-424E-A120-FF6CFAEAB238}"/>
              </a:ext>
            </a:extLst>
          </p:cNvPr>
          <p:cNvSpPr/>
          <p:nvPr/>
        </p:nvSpPr>
        <p:spPr>
          <a:xfrm>
            <a:off x="2053046" y="4988651"/>
            <a:ext cx="1295400" cy="28575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sp>
        <p:nvSpPr>
          <p:cNvPr id="12" name="Rectangle 11">
            <a:extLst>
              <a:ext uri="{FF2B5EF4-FFF2-40B4-BE49-F238E27FC236}">
                <a16:creationId xmlns:a16="http://schemas.microsoft.com/office/drawing/2014/main" id="{72BD3DD8-F4C3-4723-AD3E-10EC1C75E54F}"/>
              </a:ext>
            </a:extLst>
          </p:cNvPr>
          <p:cNvSpPr/>
          <p:nvPr/>
        </p:nvSpPr>
        <p:spPr>
          <a:xfrm>
            <a:off x="2281646" y="5283926"/>
            <a:ext cx="1676400" cy="2286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pic>
        <p:nvPicPr>
          <p:cNvPr id="14" name="Picture 3"/>
          <p:cNvPicPr/>
          <p:nvPr/>
        </p:nvPicPr>
        <p:blipFill>
          <a:blip r:embed="rId3"/>
          <a:stretch/>
        </p:blipFill>
        <p:spPr>
          <a:xfrm>
            <a:off x="8876400" y="0"/>
            <a:ext cx="1029600" cy="803880"/>
          </a:xfrm>
          <a:prstGeom prst="rect">
            <a:avLst/>
          </a:prstGeom>
          <a:ln>
            <a:noFill/>
          </a:ln>
        </p:spPr>
      </p:pic>
      <p:sp>
        <p:nvSpPr>
          <p:cNvPr id="15" name="TextBox 14"/>
          <p:cNvSpPr txBox="1"/>
          <p:nvPr/>
        </p:nvSpPr>
        <p:spPr>
          <a:xfrm>
            <a:off x="356040" y="6389460"/>
            <a:ext cx="9054000" cy="307777"/>
          </a:xfrm>
          <a:prstGeom prst="rect">
            <a:avLst/>
          </a:prstGeom>
          <a:noFill/>
        </p:spPr>
        <p:txBody>
          <a:bodyPr wrap="square" rtlCol="0">
            <a:spAutoFit/>
          </a:bodyPr>
          <a:lstStyle/>
          <a:p>
            <a:r>
              <a:rPr lang="en-US" sz="1400" dirty="0" smtClean="0"/>
              <a:t>- This presentation may be used with the permission of SEBI and only for non-profit awareness programs.</a:t>
            </a:r>
            <a:endParaRPr lang="en-IN" sz="1400" dirty="0"/>
          </a:p>
        </p:txBody>
      </p:sp>
    </p:spTree>
    <p:extLst>
      <p:ext uri="{BB962C8B-B14F-4D97-AF65-F5344CB8AC3E}">
        <p14:creationId xmlns:p14="http://schemas.microsoft.com/office/powerpoint/2010/main" val="1250672255"/>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0" y="104437"/>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trike="noStrike" spc="-1" dirty="0" smtClean="0">
                <a:solidFill>
                  <a:srgbClr val="000000"/>
                </a:solidFill>
                <a:latin typeface="Arial"/>
                <a:ea typeface="Arial"/>
              </a:rPr>
              <a:t>Sample of Investor Complaints Contact in Listed Company</a:t>
            </a:r>
            <a:endParaRPr lang="en-IN" sz="28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0" strike="noStrike" spc="-1" dirty="0" smtClean="0">
                <a:solidFill>
                  <a:schemeClr val="bg1"/>
                </a:solidFill>
                <a:latin typeface="Arial"/>
              </a:rPr>
              <a:t>15</a:t>
            </a:r>
            <a:endParaRPr lang="en-IN" sz="1000" b="0" strike="noStrike" spc="-1" dirty="0">
              <a:solidFill>
                <a:schemeClr val="bg1"/>
              </a:solidFill>
              <a:latin typeface="Arial"/>
            </a:endParaRPr>
          </a:p>
        </p:txBody>
      </p:sp>
      <p:pic>
        <p:nvPicPr>
          <p:cNvPr id="8" name="Picture 7" descr="A screenshot of a cell phone&#10;&#10;Description automatically generated">
            <a:extLst>
              <a:ext uri="{FF2B5EF4-FFF2-40B4-BE49-F238E27FC236}">
                <a16:creationId xmlns:a16="http://schemas.microsoft.com/office/drawing/2014/main" id="{DC35F991-FAB8-46E0-A58F-34FB3A1C03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6577" y="1820092"/>
            <a:ext cx="7497221" cy="3534268"/>
          </a:xfrm>
          <a:prstGeom prst="rect">
            <a:avLst/>
          </a:prstGeom>
          <a:ln w="25400">
            <a:solidFill>
              <a:schemeClr val="tx1"/>
            </a:solidFill>
          </a:ln>
        </p:spPr>
      </p:pic>
      <p:sp>
        <p:nvSpPr>
          <p:cNvPr id="9" name="Rectangle 8">
            <a:extLst>
              <a:ext uri="{FF2B5EF4-FFF2-40B4-BE49-F238E27FC236}">
                <a16:creationId xmlns:a16="http://schemas.microsoft.com/office/drawing/2014/main" id="{F0FC8D03-D0DD-464E-98C5-4638858FEF44}"/>
              </a:ext>
            </a:extLst>
          </p:cNvPr>
          <p:cNvSpPr/>
          <p:nvPr/>
        </p:nvSpPr>
        <p:spPr>
          <a:xfrm>
            <a:off x="992777" y="2886892"/>
            <a:ext cx="2667000" cy="1143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sp>
        <p:nvSpPr>
          <p:cNvPr id="10" name="Rectangle 9">
            <a:extLst>
              <a:ext uri="{FF2B5EF4-FFF2-40B4-BE49-F238E27FC236}">
                <a16:creationId xmlns:a16="http://schemas.microsoft.com/office/drawing/2014/main" id="{81C34E58-0357-4269-B15D-0A059CEE679C}"/>
              </a:ext>
            </a:extLst>
          </p:cNvPr>
          <p:cNvSpPr/>
          <p:nvPr/>
        </p:nvSpPr>
        <p:spPr>
          <a:xfrm>
            <a:off x="1373777" y="4058960"/>
            <a:ext cx="1066800" cy="1995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sp>
        <p:nvSpPr>
          <p:cNvPr id="11" name="Rectangle 10">
            <a:extLst>
              <a:ext uri="{FF2B5EF4-FFF2-40B4-BE49-F238E27FC236}">
                <a16:creationId xmlns:a16="http://schemas.microsoft.com/office/drawing/2014/main" id="{83CD5784-64D6-4DF6-81F7-FAE764097485}"/>
              </a:ext>
            </a:extLst>
          </p:cNvPr>
          <p:cNvSpPr/>
          <p:nvPr/>
        </p:nvSpPr>
        <p:spPr>
          <a:xfrm>
            <a:off x="2821577" y="4334692"/>
            <a:ext cx="1371600" cy="1233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pic>
        <p:nvPicPr>
          <p:cNvPr id="13" name="Picture 3"/>
          <p:cNvPicPr/>
          <p:nvPr/>
        </p:nvPicPr>
        <p:blipFill>
          <a:blip r:embed="rId3"/>
          <a:stretch/>
        </p:blipFill>
        <p:spPr>
          <a:xfrm>
            <a:off x="8876400" y="0"/>
            <a:ext cx="1029600" cy="803880"/>
          </a:xfrm>
          <a:prstGeom prst="rect">
            <a:avLst/>
          </a:prstGeom>
          <a:ln>
            <a:noFill/>
          </a:ln>
        </p:spPr>
      </p:pic>
      <p:sp>
        <p:nvSpPr>
          <p:cNvPr id="14" name="TextBox 13"/>
          <p:cNvSpPr txBox="1"/>
          <p:nvPr/>
        </p:nvSpPr>
        <p:spPr>
          <a:xfrm>
            <a:off x="356040" y="6389460"/>
            <a:ext cx="9054000" cy="307777"/>
          </a:xfrm>
          <a:prstGeom prst="rect">
            <a:avLst/>
          </a:prstGeom>
          <a:noFill/>
        </p:spPr>
        <p:txBody>
          <a:bodyPr wrap="square" rtlCol="0">
            <a:spAutoFit/>
          </a:bodyPr>
          <a:lstStyle/>
          <a:p>
            <a:r>
              <a:rPr lang="en-US" sz="1400" dirty="0" smtClean="0"/>
              <a:t>- This presentation may be used with the permission of SEBI and only for non-profit awareness programs.</a:t>
            </a:r>
            <a:endParaRPr lang="en-IN" sz="1400" dirty="0"/>
          </a:p>
        </p:txBody>
      </p:sp>
    </p:spTree>
    <p:extLst>
      <p:ext uri="{BB962C8B-B14F-4D97-AF65-F5344CB8AC3E}">
        <p14:creationId xmlns:p14="http://schemas.microsoft.com/office/powerpoint/2010/main" val="2299102612"/>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 name="CustomShape 1"/>
          <p:cNvSpPr/>
          <p:nvPr/>
        </p:nvSpPr>
        <p:spPr>
          <a:xfrm>
            <a:off x="-230040" y="2716484"/>
            <a:ext cx="9867960" cy="820440"/>
          </a:xfrm>
          <a:prstGeom prst="rect">
            <a:avLst/>
          </a:prstGeom>
          <a:noFill/>
          <a:ln w="12600">
            <a:noFill/>
          </a:ln>
        </p:spPr>
        <p:style>
          <a:lnRef idx="0">
            <a:scrgbClr r="0" g="0" b="0"/>
          </a:lnRef>
          <a:fillRef idx="0">
            <a:scrgbClr r="0" g="0" b="0"/>
          </a:fillRef>
          <a:effectRef idx="0">
            <a:scrgbClr r="0" g="0" b="0"/>
          </a:effectRef>
          <a:fontRef idx="minor"/>
        </p:style>
        <p:txBody>
          <a:bodyPr lIns="45000" tIns="45000" rIns="45000" bIns="45000" anchor="b"/>
          <a:lstStyle/>
          <a:p>
            <a:pPr algn="ctr">
              <a:lnSpc>
                <a:spcPct val="100000"/>
              </a:lnSpc>
            </a:pPr>
            <a:r>
              <a:rPr lang="en-IN" sz="4800" b="1" strike="noStrike" spc="-1" dirty="0">
                <a:solidFill>
                  <a:srgbClr val="000000"/>
                </a:solidFill>
                <a:latin typeface="Arial"/>
                <a:ea typeface="Arial"/>
              </a:rPr>
              <a:t>Thank You</a:t>
            </a:r>
            <a:endParaRPr lang="en-IN" sz="4800" b="0" strike="noStrike" spc="-1" dirty="0">
              <a:latin typeface="Arial"/>
            </a:endParaRPr>
          </a:p>
        </p:txBody>
      </p:sp>
      <p:sp>
        <p:nvSpPr>
          <p:cNvPr id="4"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trike="noStrike" spc="-1" dirty="0" smtClean="0">
                <a:solidFill>
                  <a:schemeClr val="bg1"/>
                </a:solidFill>
                <a:latin typeface="Arial"/>
              </a:rPr>
              <a:t>16</a:t>
            </a:r>
            <a:endParaRPr lang="en-IN" sz="1000" b="1" strike="noStrike" spc="-1" dirty="0">
              <a:solidFill>
                <a:schemeClr val="bg1"/>
              </a:solidFill>
              <a:latin typeface="Arial"/>
            </a:endParaRPr>
          </a:p>
        </p:txBody>
      </p:sp>
      <p:pic>
        <p:nvPicPr>
          <p:cNvPr id="5" name="Picture 3"/>
          <p:cNvPicPr/>
          <p:nvPr/>
        </p:nvPicPr>
        <p:blipFill>
          <a:blip r:embed="rId2"/>
          <a:stretch/>
        </p:blipFill>
        <p:spPr>
          <a:xfrm>
            <a:off x="8876400" y="0"/>
            <a:ext cx="1029600" cy="803880"/>
          </a:xfrm>
          <a:prstGeom prst="rect">
            <a:avLst/>
          </a:prstGeom>
          <a:ln>
            <a:noFill/>
          </a:ln>
        </p:spPr>
      </p:pic>
      <p:sp>
        <p:nvSpPr>
          <p:cNvPr id="7" name="TextBox 6"/>
          <p:cNvSpPr txBox="1"/>
          <p:nvPr/>
        </p:nvSpPr>
        <p:spPr>
          <a:xfrm>
            <a:off x="356040" y="6389460"/>
            <a:ext cx="9054000" cy="307777"/>
          </a:xfrm>
          <a:prstGeom prst="rect">
            <a:avLst/>
          </a:prstGeom>
          <a:noFill/>
        </p:spPr>
        <p:txBody>
          <a:bodyPr wrap="square" rtlCol="0">
            <a:spAutoFit/>
          </a:bodyPr>
          <a:lstStyle/>
          <a:p>
            <a:r>
              <a:rPr lang="en-US" sz="1400" dirty="0" smtClean="0"/>
              <a:t>- This presentation may be used with the permission of SEBI and only for non-profit awareness programs.</a:t>
            </a:r>
            <a:endParaRPr lang="en-IN" sz="1400" dirty="0"/>
          </a:p>
        </p:txBody>
      </p:sp>
    </p:spTree>
    <p:extLst>
      <p:ext uri="{BB962C8B-B14F-4D97-AF65-F5344CB8AC3E}">
        <p14:creationId xmlns:p14="http://schemas.microsoft.com/office/powerpoint/2010/main" val="2896464171"/>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trike="noStrike" spc="-1" dirty="0" smtClean="0">
                <a:solidFill>
                  <a:srgbClr val="000000"/>
                </a:solidFill>
                <a:latin typeface="Arial"/>
                <a:ea typeface="Arial"/>
              </a:rPr>
              <a:t>DISCLAIMER</a:t>
            </a:r>
            <a:endParaRPr lang="en-IN" sz="2800" b="0" strike="noStrike" spc="-1" dirty="0">
              <a:latin typeface="Arial"/>
            </a:endParaRPr>
          </a:p>
        </p:txBody>
      </p:sp>
      <p:sp>
        <p:nvSpPr>
          <p:cNvPr id="170" name="CustomShape 2"/>
          <p:cNvSpPr/>
          <p:nvPr/>
        </p:nvSpPr>
        <p:spPr>
          <a:xfrm>
            <a:off x="256320" y="1015740"/>
            <a:ext cx="9153720" cy="518904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lstStyle/>
          <a:p>
            <a:pPr marL="343080" indent="-342360" algn="just">
              <a:lnSpc>
                <a:spcPct val="100000"/>
              </a:lnSpc>
              <a:spcBef>
                <a:spcPts val="1400"/>
              </a:spcBef>
              <a:buClr>
                <a:srgbClr val="000000"/>
              </a:buClr>
              <a:buFont typeface="Wingdings" charset="2"/>
              <a:buChar char=""/>
            </a:pPr>
            <a:r>
              <a:rPr lang="en-US" spc="-1" dirty="0"/>
              <a:t>The information contained in this material is for only educational and awareness purposes related to securities </a:t>
            </a:r>
            <a:r>
              <a:rPr lang="en-US" spc="-1" dirty="0" smtClean="0"/>
              <a:t>market </a:t>
            </a:r>
            <a:r>
              <a:rPr lang="en-US" spc="-1" dirty="0"/>
              <a:t>and shall be used for non-profitable educational and awareness activities for general </a:t>
            </a:r>
            <a:r>
              <a:rPr lang="en-US" spc="-1" dirty="0" smtClean="0"/>
              <a:t>public.</a:t>
            </a:r>
            <a:endParaRPr lang="en-US" spc="-1" dirty="0"/>
          </a:p>
          <a:p>
            <a:pPr marL="343080" indent="-342360" algn="just">
              <a:lnSpc>
                <a:spcPct val="100000"/>
              </a:lnSpc>
              <a:spcBef>
                <a:spcPts val="1400"/>
              </a:spcBef>
              <a:buClr>
                <a:srgbClr val="000000"/>
              </a:buClr>
              <a:buFont typeface="Wingdings" charset="2"/>
              <a:buChar char=""/>
            </a:pPr>
            <a:endParaRPr lang="en-US" sz="200" spc="-1" dirty="0"/>
          </a:p>
          <a:p>
            <a:pPr marL="343080" indent="-342360" algn="just">
              <a:lnSpc>
                <a:spcPct val="100000"/>
              </a:lnSpc>
              <a:spcBef>
                <a:spcPts val="1400"/>
              </a:spcBef>
              <a:buClr>
                <a:srgbClr val="000000"/>
              </a:buClr>
              <a:buFont typeface="Wingdings" charset="2"/>
              <a:buChar char=""/>
            </a:pPr>
            <a:r>
              <a:rPr lang="en-US" spc="-1" dirty="0" smtClean="0"/>
              <a:t>No </a:t>
            </a:r>
            <a:r>
              <a:rPr lang="en-US" spc="-1" dirty="0"/>
              <a:t>part of this material can be reproduced or copied in any form or by any means or reproduced on any disc, tape, perforate media or other information storage device, etc. without acknowledging the SEBI or Stock </a:t>
            </a:r>
            <a:r>
              <a:rPr lang="en-US" spc="-1" dirty="0" smtClean="0"/>
              <a:t>Exchanges </a:t>
            </a:r>
            <a:r>
              <a:rPr lang="en-US" spc="-1" dirty="0"/>
              <a:t>or Depositories. </a:t>
            </a:r>
          </a:p>
          <a:p>
            <a:pPr marL="343080" indent="-342360" algn="just">
              <a:lnSpc>
                <a:spcPct val="100000"/>
              </a:lnSpc>
              <a:spcBef>
                <a:spcPts val="1400"/>
              </a:spcBef>
              <a:buClr>
                <a:srgbClr val="000000"/>
              </a:buClr>
              <a:buFont typeface="Wingdings" charset="2"/>
              <a:buChar char=""/>
            </a:pPr>
            <a:endParaRPr lang="en-US" sz="200" spc="-1" dirty="0"/>
          </a:p>
          <a:p>
            <a:pPr marL="343080" indent="-342360" algn="just">
              <a:lnSpc>
                <a:spcPct val="100000"/>
              </a:lnSpc>
              <a:spcBef>
                <a:spcPts val="1400"/>
              </a:spcBef>
              <a:buClr>
                <a:srgbClr val="000000"/>
              </a:buClr>
              <a:buFont typeface="Wingdings" charset="2"/>
              <a:buChar char=""/>
            </a:pPr>
            <a:r>
              <a:rPr lang="en-US" spc="-1" dirty="0" smtClean="0"/>
              <a:t>SEBI </a:t>
            </a:r>
            <a:r>
              <a:rPr lang="en-US" spc="-1" dirty="0"/>
              <a:t>or Stock </a:t>
            </a:r>
            <a:r>
              <a:rPr lang="en-US" spc="-1" dirty="0" smtClean="0"/>
              <a:t>Exchanges </a:t>
            </a:r>
            <a:r>
              <a:rPr lang="en-US" spc="-1" dirty="0"/>
              <a:t>or Depositories shall not be responsible for any damage or loss to any </a:t>
            </a:r>
            <a:r>
              <a:rPr lang="en-US" spc="-1" dirty="0" smtClean="0"/>
              <a:t>one </a:t>
            </a:r>
            <a:r>
              <a:rPr lang="en-US" spc="-1" dirty="0"/>
              <a:t>of any </a:t>
            </a:r>
            <a:r>
              <a:rPr lang="en-US" spc="-1" dirty="0" smtClean="0"/>
              <a:t>manner, </a:t>
            </a:r>
            <a:r>
              <a:rPr lang="en-US" spc="-1" dirty="0"/>
              <a:t>from use of this material. </a:t>
            </a:r>
          </a:p>
          <a:p>
            <a:pPr marL="343080" indent="-342360" algn="just">
              <a:lnSpc>
                <a:spcPct val="100000"/>
              </a:lnSpc>
              <a:spcBef>
                <a:spcPts val="1400"/>
              </a:spcBef>
              <a:buClr>
                <a:srgbClr val="000000"/>
              </a:buClr>
              <a:buFont typeface="Wingdings" charset="2"/>
              <a:buChar char=""/>
            </a:pPr>
            <a:endParaRPr lang="en-US" sz="200" spc="-1" dirty="0"/>
          </a:p>
          <a:p>
            <a:pPr marL="343080" indent="-342360" algn="just">
              <a:lnSpc>
                <a:spcPct val="100000"/>
              </a:lnSpc>
              <a:spcBef>
                <a:spcPts val="1400"/>
              </a:spcBef>
              <a:buClr>
                <a:srgbClr val="000000"/>
              </a:buClr>
              <a:buFont typeface="Wingdings" charset="2"/>
              <a:buChar char=""/>
            </a:pPr>
            <a:r>
              <a:rPr lang="en-US" spc="-1" dirty="0" smtClean="0"/>
              <a:t>Every </a:t>
            </a:r>
            <a:r>
              <a:rPr lang="en-US" spc="-1" dirty="0"/>
              <a:t>effort has been made to avoid errors or omissions in this material</a:t>
            </a:r>
            <a:r>
              <a:rPr lang="en-US" spc="-1" dirty="0" smtClean="0"/>
              <a:t>. </a:t>
            </a:r>
            <a:r>
              <a:rPr lang="en-US" spc="-1" dirty="0"/>
              <a:t>For recent market developments and initiatives, readers are requested to refer to recent laws, guidelines, directives framed thereunder and other relevant documents, as being declared from time to time. For any suggestions or feedback, you may send the same to </a:t>
            </a:r>
            <a:r>
              <a:rPr lang="en-US" spc="-1" dirty="0" smtClean="0">
                <a:hlinkClick r:id="rId2"/>
              </a:rPr>
              <a:t>visitsebi@sebi.gov.in</a:t>
            </a:r>
            <a:r>
              <a:rPr lang="en-US" spc="-1" dirty="0" smtClean="0"/>
              <a:t>.</a:t>
            </a:r>
          </a:p>
          <a:p>
            <a:pPr marL="720" algn="just">
              <a:lnSpc>
                <a:spcPct val="100000"/>
              </a:lnSpc>
              <a:spcBef>
                <a:spcPts val="1400"/>
              </a:spcBef>
              <a:buClr>
                <a:srgbClr val="000000"/>
              </a:buClr>
            </a:pPr>
            <a:r>
              <a:rPr lang="en-US" spc="-1" dirty="0" smtClean="0"/>
              <a:t> </a:t>
            </a:r>
          </a:p>
          <a:p>
            <a:pPr marL="343080" indent="-342360" algn="just">
              <a:lnSpc>
                <a:spcPct val="100000"/>
              </a:lnSpc>
              <a:spcBef>
                <a:spcPts val="1400"/>
              </a:spcBef>
              <a:buClr>
                <a:srgbClr val="000000"/>
              </a:buClr>
              <a:buFont typeface="Wingdings" charset="2"/>
              <a:buChar char=""/>
            </a:pPr>
            <a:endParaRPr lang="en-US" spc="-1" dirty="0"/>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a:solidFill>
                  <a:srgbClr val="FFFFFF"/>
                </a:solidFill>
                <a:latin typeface="Calibri"/>
              </a:rPr>
              <a:t>2</a:t>
            </a:r>
            <a:endParaRPr lang="en-IN" sz="1000" b="0" strike="noStrike" spc="-1" dirty="0">
              <a:latin typeface="Arial"/>
            </a:endParaRPr>
          </a:p>
        </p:txBody>
      </p:sp>
      <p:pic>
        <p:nvPicPr>
          <p:cNvPr id="7" name="Picture 3"/>
          <p:cNvPicPr/>
          <p:nvPr/>
        </p:nvPicPr>
        <p:blipFill>
          <a:blip r:embed="rId3"/>
          <a:stretch/>
        </p:blipFill>
        <p:spPr>
          <a:xfrm>
            <a:off x="8876400" y="0"/>
            <a:ext cx="1029600" cy="803880"/>
          </a:xfrm>
          <a:prstGeom prst="rect">
            <a:avLst/>
          </a:prstGeom>
          <a:ln>
            <a:noFill/>
          </a:ln>
        </p:spPr>
      </p:pic>
    </p:spTree>
    <p:extLst>
      <p:ext uri="{BB962C8B-B14F-4D97-AF65-F5344CB8AC3E}">
        <p14:creationId xmlns:p14="http://schemas.microsoft.com/office/powerpoint/2010/main" val="2888159843"/>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trike="noStrike" spc="-1" dirty="0" smtClean="0">
                <a:solidFill>
                  <a:srgbClr val="000000"/>
                </a:solidFill>
                <a:latin typeface="Arial"/>
                <a:ea typeface="Arial"/>
              </a:rPr>
              <a:t>Flow of Presentation</a:t>
            </a:r>
            <a:endParaRPr lang="en-IN" sz="2800" b="0" strike="noStrike" spc="-1" dirty="0">
              <a:latin typeface="Arial"/>
            </a:endParaRPr>
          </a:p>
        </p:txBody>
      </p:sp>
      <p:sp>
        <p:nvSpPr>
          <p:cNvPr id="170" name="CustomShape 2"/>
          <p:cNvSpPr/>
          <p:nvPr/>
        </p:nvSpPr>
        <p:spPr>
          <a:xfrm>
            <a:off x="356040" y="983250"/>
            <a:ext cx="9054000" cy="518904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lstStyle/>
          <a:p>
            <a:pPr marL="343620" indent="-342900">
              <a:lnSpc>
                <a:spcPct val="100000"/>
              </a:lnSpc>
              <a:spcBef>
                <a:spcPts val="1400"/>
              </a:spcBef>
              <a:buClr>
                <a:srgbClr val="000000"/>
              </a:buClr>
              <a:buFont typeface="Wingdings" panose="05000000000000000000" pitchFamily="2" charset="2"/>
              <a:buChar char="Ø"/>
            </a:pPr>
            <a:r>
              <a:rPr lang="en-IN" sz="2400" spc="-1" dirty="0" smtClean="0">
                <a:solidFill>
                  <a:srgbClr val="000000"/>
                </a:solidFill>
                <a:latin typeface="Arial"/>
              </a:rPr>
              <a:t>Bonus Shares – An Overview</a:t>
            </a:r>
          </a:p>
          <a:p>
            <a:pPr marL="343080" indent="-342360">
              <a:lnSpc>
                <a:spcPct val="100000"/>
              </a:lnSpc>
              <a:spcBef>
                <a:spcPts val="1400"/>
              </a:spcBef>
              <a:buClr>
                <a:srgbClr val="000000"/>
              </a:buClr>
              <a:buFont typeface="Wingdings" charset="2"/>
              <a:buChar char=""/>
            </a:pPr>
            <a:r>
              <a:rPr lang="en-IN" sz="2400" spc="-1" dirty="0" smtClean="0">
                <a:latin typeface="Arial"/>
              </a:rPr>
              <a:t>Dividend – An Overview</a:t>
            </a:r>
            <a:endParaRPr lang="en-IN" sz="2400" b="0" strike="noStrike" spc="-1" dirty="0" smtClean="0">
              <a:latin typeface="Arial"/>
            </a:endParaRPr>
          </a:p>
          <a:p>
            <a:pPr marL="343080" indent="-342360">
              <a:lnSpc>
                <a:spcPct val="100000"/>
              </a:lnSpc>
              <a:spcBef>
                <a:spcPts val="1400"/>
              </a:spcBef>
              <a:buClr>
                <a:srgbClr val="000000"/>
              </a:buClr>
              <a:buFont typeface="Wingdings" charset="2"/>
              <a:buChar char=""/>
            </a:pPr>
            <a:r>
              <a:rPr lang="en-IN" sz="2400" spc="-1" dirty="0" smtClean="0"/>
              <a:t>Stock Split vs Bonus Issue</a:t>
            </a:r>
          </a:p>
          <a:p>
            <a:pPr marL="343080" indent="-342360">
              <a:lnSpc>
                <a:spcPct val="100000"/>
              </a:lnSpc>
              <a:spcBef>
                <a:spcPts val="1400"/>
              </a:spcBef>
              <a:buClr>
                <a:srgbClr val="000000"/>
              </a:buClr>
              <a:buFont typeface="Wingdings" charset="2"/>
              <a:buChar char=""/>
            </a:pPr>
            <a:r>
              <a:rPr lang="en-IN" sz="2400" spc="-1" dirty="0" smtClean="0"/>
              <a:t>Dividend – Important Dates</a:t>
            </a:r>
            <a:endParaRPr lang="en-IN" sz="2400" spc="-1" dirty="0"/>
          </a:p>
          <a:p>
            <a:pPr marL="343080" indent="-342360">
              <a:lnSpc>
                <a:spcPct val="100000"/>
              </a:lnSpc>
              <a:spcBef>
                <a:spcPts val="1400"/>
              </a:spcBef>
              <a:buClr>
                <a:srgbClr val="000000"/>
              </a:buClr>
              <a:buFont typeface="Wingdings" charset="2"/>
              <a:buChar char=""/>
            </a:pPr>
            <a:r>
              <a:rPr lang="en-US" sz="2400" spc="-1" dirty="0" smtClean="0"/>
              <a:t>Impact of Bonus Issue/ Stock Split/ Dividend on Price of Share</a:t>
            </a:r>
          </a:p>
          <a:p>
            <a:pPr marL="343080" indent="-342360">
              <a:lnSpc>
                <a:spcPct val="100000"/>
              </a:lnSpc>
              <a:spcBef>
                <a:spcPts val="1400"/>
              </a:spcBef>
              <a:buClr>
                <a:srgbClr val="000000"/>
              </a:buClr>
              <a:buFont typeface="Wingdings" charset="2"/>
              <a:buChar char=""/>
            </a:pPr>
            <a:r>
              <a:rPr lang="en-IN" sz="2400" spc="-1" dirty="0" smtClean="0">
                <a:solidFill>
                  <a:srgbClr val="000000"/>
                </a:solidFill>
                <a:ea typeface="Arial"/>
              </a:rPr>
              <a:t>Recourse </a:t>
            </a:r>
            <a:r>
              <a:rPr lang="en-IN" sz="2400" spc="-1" dirty="0">
                <a:solidFill>
                  <a:srgbClr val="000000"/>
                </a:solidFill>
                <a:ea typeface="Arial"/>
              </a:rPr>
              <a:t>in case of Non-Receipt of Bonus Shares/ </a:t>
            </a:r>
            <a:r>
              <a:rPr lang="en-IN" sz="2400" spc="-1" dirty="0" smtClean="0">
                <a:solidFill>
                  <a:srgbClr val="000000"/>
                </a:solidFill>
                <a:ea typeface="Arial"/>
              </a:rPr>
              <a:t>Dividend</a:t>
            </a:r>
          </a:p>
          <a:p>
            <a:pPr marL="343080" indent="-342360">
              <a:lnSpc>
                <a:spcPct val="100000"/>
              </a:lnSpc>
              <a:spcBef>
                <a:spcPts val="1400"/>
              </a:spcBef>
              <a:buClr>
                <a:srgbClr val="000000"/>
              </a:buClr>
              <a:buFont typeface="Wingdings" charset="2"/>
              <a:buChar char=""/>
            </a:pPr>
            <a:r>
              <a:rPr lang="en-IN" sz="2400" spc="-1" dirty="0" smtClean="0">
                <a:solidFill>
                  <a:srgbClr val="000000"/>
                </a:solidFill>
                <a:ea typeface="Arial"/>
              </a:rPr>
              <a:t>Sample </a:t>
            </a:r>
            <a:r>
              <a:rPr lang="en-IN" sz="2400" spc="-1" dirty="0">
                <a:solidFill>
                  <a:srgbClr val="000000"/>
                </a:solidFill>
                <a:ea typeface="Arial"/>
              </a:rPr>
              <a:t>of RTA Details on Company </a:t>
            </a:r>
            <a:r>
              <a:rPr lang="en-IN" sz="2400" spc="-1" dirty="0" smtClean="0">
                <a:solidFill>
                  <a:srgbClr val="000000"/>
                </a:solidFill>
                <a:ea typeface="Arial"/>
              </a:rPr>
              <a:t>Website</a:t>
            </a:r>
          </a:p>
          <a:p>
            <a:pPr marL="343080" indent="-342360">
              <a:spcBef>
                <a:spcPts val="1400"/>
              </a:spcBef>
              <a:buClr>
                <a:srgbClr val="000000"/>
              </a:buClr>
              <a:buFont typeface="Wingdings" charset="2"/>
              <a:buChar char=""/>
            </a:pPr>
            <a:r>
              <a:rPr lang="en-IN" sz="2400" spc="-1" dirty="0">
                <a:solidFill>
                  <a:srgbClr val="000000"/>
                </a:solidFill>
                <a:ea typeface="Arial"/>
              </a:rPr>
              <a:t>Sample of Investor Complaints Contact in Listed Company</a:t>
            </a:r>
            <a:endParaRPr lang="en-IN" sz="2400" spc="-1" dirty="0"/>
          </a:p>
          <a:p>
            <a:pPr marL="343080" indent="-342360">
              <a:lnSpc>
                <a:spcPct val="100000"/>
              </a:lnSpc>
              <a:spcBef>
                <a:spcPts val="1400"/>
              </a:spcBef>
              <a:buClr>
                <a:srgbClr val="000000"/>
              </a:buClr>
              <a:buFont typeface="Wingdings" charset="2"/>
              <a:buChar char=""/>
            </a:pPr>
            <a:endParaRPr lang="en-IN" sz="2400" spc="-1" dirty="0"/>
          </a:p>
          <a:p>
            <a:pPr marL="343080" indent="-342360">
              <a:lnSpc>
                <a:spcPct val="100000"/>
              </a:lnSpc>
              <a:spcBef>
                <a:spcPts val="1400"/>
              </a:spcBef>
              <a:buClr>
                <a:srgbClr val="000000"/>
              </a:buClr>
              <a:buFont typeface="Wingdings" charset="2"/>
              <a:buChar char=""/>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r>
              <a:rPr lang="en-IN" sz="1600" b="0" strike="noStrike" spc="-1" dirty="0">
                <a:solidFill>
                  <a:srgbClr val="000000"/>
                </a:solidFill>
                <a:latin typeface="Arial"/>
                <a:ea typeface="Arial"/>
              </a:rPr>
              <a:t>  </a:t>
            </a:r>
            <a:endParaRPr lang="en-IN" sz="1600" b="0" strike="noStrike" spc="-1" dirty="0">
              <a:latin typeface="Arial"/>
            </a:endParaRPr>
          </a:p>
          <a:p>
            <a:pPr marL="343080" indent="-342360">
              <a:lnSpc>
                <a:spcPct val="93000"/>
              </a:lnSpc>
              <a:spcBef>
                <a:spcPts val="1400"/>
              </a:spcBef>
            </a:pPr>
            <a:r>
              <a:rPr lang="en-IN" sz="1600" b="1" strike="noStrike" spc="-1" dirty="0">
                <a:solidFill>
                  <a:srgbClr val="000000"/>
                </a:solidFill>
                <a:latin typeface="Arial"/>
                <a:ea typeface="Calibri"/>
              </a:rPr>
              <a:t> </a:t>
            </a:r>
            <a:endParaRPr lang="en-IN" sz="16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smtClean="0">
                <a:solidFill>
                  <a:srgbClr val="FFFFFF"/>
                </a:solidFill>
                <a:latin typeface="Calibri"/>
              </a:rPr>
              <a:t>3</a:t>
            </a:r>
            <a:endParaRPr lang="en-IN" sz="1000" b="0" strike="noStrike" spc="-1" dirty="0">
              <a:latin typeface="Arial"/>
            </a:endParaRPr>
          </a:p>
        </p:txBody>
      </p:sp>
      <p:pic>
        <p:nvPicPr>
          <p:cNvPr id="7" name="Picture 3"/>
          <p:cNvPicPr/>
          <p:nvPr/>
        </p:nvPicPr>
        <p:blipFill>
          <a:blip r:embed="rId2"/>
          <a:stretch/>
        </p:blipFill>
        <p:spPr>
          <a:xfrm>
            <a:off x="8876400" y="0"/>
            <a:ext cx="1029600" cy="803880"/>
          </a:xfrm>
          <a:prstGeom prst="rect">
            <a:avLst/>
          </a:prstGeom>
          <a:ln>
            <a:noFill/>
          </a:ln>
        </p:spPr>
      </p:pic>
      <p:sp>
        <p:nvSpPr>
          <p:cNvPr id="2" name="TextBox 1"/>
          <p:cNvSpPr txBox="1"/>
          <p:nvPr/>
        </p:nvSpPr>
        <p:spPr>
          <a:xfrm>
            <a:off x="356040" y="6389460"/>
            <a:ext cx="9054000" cy="307777"/>
          </a:xfrm>
          <a:prstGeom prst="rect">
            <a:avLst/>
          </a:prstGeom>
          <a:noFill/>
        </p:spPr>
        <p:txBody>
          <a:bodyPr wrap="square" rtlCol="0">
            <a:spAutoFit/>
          </a:bodyPr>
          <a:lstStyle/>
          <a:p>
            <a:r>
              <a:rPr lang="en-US" sz="1400" dirty="0" smtClean="0"/>
              <a:t>- This presentation may be used with the permission of SEBI and only for non-profit awareness programs.</a:t>
            </a:r>
            <a:endParaRPr lang="en-IN" sz="1400" dirty="0"/>
          </a:p>
        </p:txBody>
      </p:sp>
    </p:spTree>
    <p:extLst>
      <p:ext uri="{BB962C8B-B14F-4D97-AF65-F5344CB8AC3E}">
        <p14:creationId xmlns:p14="http://schemas.microsoft.com/office/powerpoint/2010/main" val="1192988543"/>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trike="noStrike" spc="-1" dirty="0" smtClean="0">
                <a:solidFill>
                  <a:srgbClr val="000000"/>
                </a:solidFill>
                <a:latin typeface="Arial"/>
                <a:ea typeface="Arial"/>
              </a:rPr>
              <a:t>Bonus Issue - Overview</a:t>
            </a:r>
            <a:endParaRPr lang="en-IN" sz="2800" b="0" strike="noStrike" spc="-1" dirty="0">
              <a:latin typeface="Arial"/>
            </a:endParaRPr>
          </a:p>
        </p:txBody>
      </p:sp>
      <p:sp>
        <p:nvSpPr>
          <p:cNvPr id="170" name="CustomShape 2"/>
          <p:cNvSpPr/>
          <p:nvPr/>
        </p:nvSpPr>
        <p:spPr>
          <a:xfrm>
            <a:off x="356040" y="983250"/>
            <a:ext cx="9054000" cy="518904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lstStyle/>
          <a:p>
            <a:pPr marL="285750" indent="-285750" algn="just">
              <a:buFont typeface="Wingdings" panose="05000000000000000000" pitchFamily="2" charset="2"/>
              <a:buChar char="Ø"/>
            </a:pPr>
            <a:r>
              <a:rPr lang="en-US" dirty="0" smtClean="0"/>
              <a:t>Issued in </a:t>
            </a:r>
            <a:r>
              <a:rPr lang="en-US" dirty="0"/>
              <a:t>a certain proportion </a:t>
            </a:r>
            <a:r>
              <a:rPr lang="en-US" b="1" u="sng" dirty="0"/>
              <a:t>only to the existing shareholders.</a:t>
            </a:r>
            <a:endParaRPr lang="en-US" dirty="0"/>
          </a:p>
          <a:p>
            <a:pPr marL="285750" indent="-285750" algn="just">
              <a:buFont typeface="Wingdings" panose="05000000000000000000" pitchFamily="2" charset="2"/>
              <a:buChar char="Ø"/>
            </a:pPr>
            <a:endParaRPr lang="en-US" dirty="0" smtClean="0"/>
          </a:p>
          <a:p>
            <a:pPr marL="285750" indent="-285750" algn="just">
              <a:buFont typeface="Wingdings" panose="05000000000000000000" pitchFamily="2" charset="2"/>
              <a:buChar char="Ø"/>
            </a:pPr>
            <a:r>
              <a:rPr lang="en-US" dirty="0" err="1" smtClean="0"/>
              <a:t>Eg</a:t>
            </a:r>
            <a:r>
              <a:rPr lang="en-US" dirty="0" smtClean="0"/>
              <a:t> </a:t>
            </a:r>
            <a:r>
              <a:rPr lang="en-US" dirty="0"/>
              <a:t>: 2:1 bonus </a:t>
            </a:r>
            <a:r>
              <a:rPr lang="en-US" dirty="0" smtClean="0"/>
              <a:t>shares </a:t>
            </a:r>
            <a:r>
              <a:rPr lang="en-US" dirty="0" smtClean="0">
                <a:sym typeface="Wingdings" panose="05000000000000000000" pitchFamily="2" charset="2"/>
              </a:rPr>
              <a:t> I</a:t>
            </a:r>
            <a:r>
              <a:rPr lang="en-US" dirty="0" smtClean="0"/>
              <a:t>f you already own </a:t>
            </a:r>
            <a:r>
              <a:rPr lang="en-US" dirty="0"/>
              <a:t>1 share, </a:t>
            </a:r>
            <a:r>
              <a:rPr lang="en-US" dirty="0" smtClean="0"/>
              <a:t>you get 2 additional </a:t>
            </a:r>
            <a:r>
              <a:rPr lang="en-US" dirty="0"/>
              <a:t>new shares</a:t>
            </a:r>
            <a:r>
              <a:rPr lang="en-US" dirty="0" smtClean="0"/>
              <a:t>.</a:t>
            </a:r>
          </a:p>
          <a:p>
            <a:pPr algn="just"/>
            <a:endParaRPr lang="en-US" dirty="0" smtClean="0"/>
          </a:p>
          <a:p>
            <a:pPr algn="just"/>
            <a:r>
              <a:rPr lang="en-US" dirty="0" smtClean="0"/>
              <a:t>	                          </a:t>
            </a:r>
            <a:r>
              <a:rPr lang="en-US" dirty="0" smtClean="0">
                <a:sym typeface="Wingdings" panose="05000000000000000000" pitchFamily="2" charset="2"/>
              </a:rPr>
              <a:t> </a:t>
            </a:r>
            <a:r>
              <a:rPr lang="en-US" dirty="0" smtClean="0"/>
              <a:t>Total </a:t>
            </a:r>
            <a:r>
              <a:rPr lang="en-US" dirty="0"/>
              <a:t>holding of shares is now 3 shares instead of 1 share.</a:t>
            </a:r>
          </a:p>
          <a:p>
            <a:pPr marL="285750" indent="-285750" algn="just">
              <a:buFont typeface="Wingdings" panose="05000000000000000000" pitchFamily="2" charset="2"/>
              <a:buChar char="Ø"/>
            </a:pPr>
            <a:endParaRPr lang="en-US" dirty="0" smtClean="0"/>
          </a:p>
          <a:p>
            <a:pPr marL="285750" indent="-285750" algn="just">
              <a:buFont typeface="Wingdings" panose="05000000000000000000" pitchFamily="2" charset="2"/>
              <a:buChar char="Ø"/>
            </a:pPr>
            <a:r>
              <a:rPr lang="en-US" dirty="0" smtClean="0"/>
              <a:t>No need </a:t>
            </a:r>
            <a:r>
              <a:rPr lang="en-US" dirty="0"/>
              <a:t>to pay any money for these </a:t>
            </a:r>
            <a:r>
              <a:rPr lang="en-US" dirty="0" smtClean="0"/>
              <a:t>shares.</a:t>
            </a:r>
            <a:endParaRPr lang="en-IN" dirty="0"/>
          </a:p>
          <a:p>
            <a:pPr marL="285750" indent="-285750" algn="just">
              <a:buFont typeface="Wingdings" panose="05000000000000000000" pitchFamily="2" charset="2"/>
              <a:buChar char="Ø"/>
            </a:pPr>
            <a:endParaRPr lang="en-IN" b="1" u="sng" dirty="0" smtClean="0"/>
          </a:p>
          <a:p>
            <a:pPr marL="285750" indent="-285750" algn="just">
              <a:buFont typeface="Wingdings" panose="05000000000000000000" pitchFamily="2" charset="2"/>
              <a:buChar char="Ø"/>
            </a:pPr>
            <a:r>
              <a:rPr lang="en-IN" b="1" u="sng" dirty="0" smtClean="0"/>
              <a:t>Who </a:t>
            </a:r>
            <a:r>
              <a:rPr lang="en-IN" b="1" u="sng" dirty="0"/>
              <a:t>pays for the Bonus </a:t>
            </a:r>
            <a:r>
              <a:rPr lang="en-IN" b="1" u="sng" dirty="0" smtClean="0"/>
              <a:t>shares?</a:t>
            </a:r>
          </a:p>
          <a:p>
            <a:pPr marL="285750" indent="-285750" algn="just">
              <a:buFont typeface="Wingdings" panose="05000000000000000000" pitchFamily="2" charset="2"/>
              <a:buChar char="Ø"/>
            </a:pPr>
            <a:endParaRPr lang="en-IN" b="1" u="sng" dirty="0"/>
          </a:p>
          <a:p>
            <a:pPr marL="800100" lvl="1" indent="-342900" algn="just">
              <a:buFont typeface="Arial" panose="020B0604020202020204" pitchFamily="34" charset="0"/>
              <a:buChar char="•"/>
            </a:pPr>
            <a:r>
              <a:rPr lang="en-IN" dirty="0"/>
              <a:t>Cash </a:t>
            </a:r>
            <a:r>
              <a:rPr lang="en-IN" dirty="0" smtClean="0"/>
              <a:t>lying </a:t>
            </a:r>
            <a:r>
              <a:rPr lang="en-IN" dirty="0"/>
              <a:t>in free reserves and surplus of the Company </a:t>
            </a:r>
            <a:r>
              <a:rPr lang="en-IN" dirty="0" smtClean="0">
                <a:sym typeface="Wingdings" panose="05000000000000000000" pitchFamily="2" charset="2"/>
              </a:rPr>
              <a:t> M</a:t>
            </a:r>
            <a:r>
              <a:rPr lang="en-IN" dirty="0" smtClean="0"/>
              <a:t>oved </a:t>
            </a:r>
            <a:r>
              <a:rPr lang="en-IN" dirty="0"/>
              <a:t>to Capital</a:t>
            </a:r>
            <a:r>
              <a:rPr lang="en-IN" dirty="0" smtClean="0"/>
              <a:t>.</a:t>
            </a:r>
          </a:p>
          <a:p>
            <a:pPr marL="800100" lvl="1" indent="-342900" algn="just">
              <a:buFont typeface="Arial" panose="020B0604020202020204" pitchFamily="34" charset="0"/>
              <a:buChar char="•"/>
            </a:pPr>
            <a:endParaRPr lang="en-IN" dirty="0" smtClean="0"/>
          </a:p>
          <a:p>
            <a:pPr marL="800100" lvl="1" indent="-342900" algn="just">
              <a:buFont typeface="Arial" panose="020B0604020202020204" pitchFamily="34" charset="0"/>
              <a:buChar char="•"/>
            </a:pPr>
            <a:r>
              <a:rPr lang="en-IN" dirty="0" smtClean="0"/>
              <a:t>Addition of fresh Capital </a:t>
            </a:r>
            <a:r>
              <a:rPr lang="en-IN" dirty="0" smtClean="0">
                <a:sym typeface="Wingdings" panose="05000000000000000000" pitchFamily="2" charset="2"/>
              </a:rPr>
              <a:t> </a:t>
            </a:r>
            <a:r>
              <a:rPr lang="en-IN" dirty="0" smtClean="0"/>
              <a:t>fresh equity shares are issued to eligible equity shareholders in a specific ratio. </a:t>
            </a:r>
            <a:endParaRPr lang="en-IN" dirty="0"/>
          </a:p>
          <a:p>
            <a:pPr marL="285750" indent="-285750" algn="just">
              <a:buFont typeface="Wingdings" panose="05000000000000000000" pitchFamily="2" charset="2"/>
              <a:buChar char="Ø"/>
            </a:pPr>
            <a:endParaRPr lang="en-IN" dirty="0" smtClean="0"/>
          </a:p>
          <a:p>
            <a:pPr marL="285750" indent="-285750" algn="just">
              <a:buFont typeface="Wingdings" panose="05000000000000000000" pitchFamily="2" charset="2"/>
              <a:buChar char="Ø"/>
            </a:pPr>
            <a:r>
              <a:rPr lang="en-IN" dirty="0" smtClean="0"/>
              <a:t>New </a:t>
            </a:r>
            <a:r>
              <a:rPr lang="en-IN" dirty="0"/>
              <a:t>shares are issued at the existing Face Value of equity shares of the </a:t>
            </a:r>
            <a:r>
              <a:rPr lang="en-IN" dirty="0" smtClean="0"/>
              <a:t>Company.</a:t>
            </a:r>
          </a:p>
          <a:p>
            <a:pPr marL="285750" indent="-285750" algn="just">
              <a:buFont typeface="Wingdings" panose="05000000000000000000" pitchFamily="2" charset="2"/>
              <a:buChar char="Ø"/>
            </a:pPr>
            <a:endParaRPr lang="en-IN" dirty="0"/>
          </a:p>
          <a:p>
            <a:pPr marL="285750" indent="-285750" algn="just">
              <a:buFont typeface="Wingdings" panose="05000000000000000000" pitchFamily="2" charset="2"/>
              <a:buChar char="Ø"/>
            </a:pPr>
            <a:r>
              <a:rPr lang="en-IN" dirty="0" smtClean="0"/>
              <a:t>Face </a:t>
            </a:r>
            <a:r>
              <a:rPr lang="en-IN" dirty="0"/>
              <a:t>value remains the same post bonus </a:t>
            </a:r>
            <a:r>
              <a:rPr lang="en-IN" dirty="0" smtClean="0"/>
              <a:t>issue.</a:t>
            </a:r>
            <a:endParaRPr lang="en-IN" dirty="0"/>
          </a:p>
          <a:p>
            <a:pPr marL="343080" indent="-342360">
              <a:lnSpc>
                <a:spcPct val="100000"/>
              </a:lnSpc>
              <a:spcBef>
                <a:spcPts val="1400"/>
              </a:spcBef>
              <a:buClr>
                <a:srgbClr val="000000"/>
              </a:buClr>
              <a:buFont typeface="Wingdings" charset="2"/>
              <a:buChar char=""/>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r>
              <a:rPr lang="en-IN" sz="1600" b="0" strike="noStrike" spc="-1" dirty="0">
                <a:solidFill>
                  <a:srgbClr val="000000"/>
                </a:solidFill>
                <a:latin typeface="Arial"/>
                <a:ea typeface="Arial"/>
              </a:rPr>
              <a:t>  </a:t>
            </a:r>
            <a:endParaRPr lang="en-IN" sz="1600" b="0" strike="noStrike" spc="-1" dirty="0">
              <a:latin typeface="Arial"/>
            </a:endParaRPr>
          </a:p>
          <a:p>
            <a:pPr marL="343080" indent="-342360">
              <a:lnSpc>
                <a:spcPct val="93000"/>
              </a:lnSpc>
              <a:spcBef>
                <a:spcPts val="1400"/>
              </a:spcBef>
            </a:pPr>
            <a:r>
              <a:rPr lang="en-IN" sz="1600" b="1" strike="noStrike" spc="-1" dirty="0">
                <a:solidFill>
                  <a:srgbClr val="000000"/>
                </a:solidFill>
                <a:latin typeface="Arial"/>
                <a:ea typeface="Calibri"/>
              </a:rPr>
              <a:t> </a:t>
            </a:r>
            <a:endParaRPr lang="en-IN" sz="16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1" spc="-1" dirty="0" smtClean="0">
                <a:solidFill>
                  <a:srgbClr val="FFFFFF"/>
                </a:solidFill>
                <a:latin typeface="Calibri"/>
              </a:rPr>
              <a:t>4</a:t>
            </a:r>
            <a:endParaRPr lang="en-IN" sz="1000" b="0" strike="noStrike" spc="-1" dirty="0">
              <a:latin typeface="Arial"/>
            </a:endParaRPr>
          </a:p>
        </p:txBody>
      </p:sp>
      <p:pic>
        <p:nvPicPr>
          <p:cNvPr id="8" name="Picture 3"/>
          <p:cNvPicPr/>
          <p:nvPr/>
        </p:nvPicPr>
        <p:blipFill>
          <a:blip r:embed="rId2"/>
          <a:stretch/>
        </p:blipFill>
        <p:spPr>
          <a:xfrm>
            <a:off x="8876400" y="0"/>
            <a:ext cx="1029600" cy="803880"/>
          </a:xfrm>
          <a:prstGeom prst="rect">
            <a:avLst/>
          </a:prstGeom>
          <a:ln>
            <a:noFill/>
          </a:ln>
        </p:spPr>
      </p:pic>
      <p:sp>
        <p:nvSpPr>
          <p:cNvPr id="9" name="TextBox 8"/>
          <p:cNvSpPr txBox="1"/>
          <p:nvPr/>
        </p:nvSpPr>
        <p:spPr>
          <a:xfrm>
            <a:off x="356040" y="6389460"/>
            <a:ext cx="9054000" cy="307777"/>
          </a:xfrm>
          <a:prstGeom prst="rect">
            <a:avLst/>
          </a:prstGeom>
          <a:noFill/>
        </p:spPr>
        <p:txBody>
          <a:bodyPr wrap="square" rtlCol="0">
            <a:spAutoFit/>
          </a:bodyPr>
          <a:lstStyle/>
          <a:p>
            <a:r>
              <a:rPr lang="en-US" sz="1400" dirty="0" smtClean="0"/>
              <a:t>- This presentation may be used with the permission of SEBI and only for non-profit awareness programs.</a:t>
            </a:r>
            <a:endParaRPr lang="en-IN" sz="1400" dirty="0"/>
          </a:p>
        </p:txBody>
      </p:sp>
    </p:spTree>
    <p:extLst>
      <p:ext uri="{BB962C8B-B14F-4D97-AF65-F5344CB8AC3E}">
        <p14:creationId xmlns:p14="http://schemas.microsoft.com/office/powerpoint/2010/main" val="1525711398"/>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trike="noStrike" spc="-1" dirty="0" smtClean="0">
                <a:solidFill>
                  <a:srgbClr val="000000"/>
                </a:solidFill>
                <a:latin typeface="Arial"/>
                <a:ea typeface="Arial"/>
              </a:rPr>
              <a:t>Effect of Bonus Issue</a:t>
            </a:r>
            <a:endParaRPr lang="en-IN" sz="28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spc="-1" dirty="0">
                <a:solidFill>
                  <a:schemeClr val="bg1"/>
                </a:solidFill>
                <a:latin typeface="Arial"/>
              </a:rPr>
              <a:t>5</a:t>
            </a:r>
            <a:endParaRPr lang="en-IN" sz="1000" b="0" strike="noStrike" spc="-1" dirty="0">
              <a:solidFill>
                <a:schemeClr val="bg1"/>
              </a:solidFill>
              <a:latin typeface="Arial"/>
            </a:endParaRPr>
          </a:p>
        </p:txBody>
      </p:sp>
      <p:graphicFrame>
        <p:nvGraphicFramePr>
          <p:cNvPr id="2" name="Diagram 1"/>
          <p:cNvGraphicFramePr/>
          <p:nvPr>
            <p:extLst>
              <p:ext uri="{D42A27DB-BD31-4B8C-83A1-F6EECF244321}">
                <p14:modId xmlns:p14="http://schemas.microsoft.com/office/powerpoint/2010/main" val="1903234838"/>
              </p:ext>
            </p:extLst>
          </p:nvPr>
        </p:nvGraphicFramePr>
        <p:xfrm>
          <a:off x="300447" y="1071154"/>
          <a:ext cx="9109594" cy="52533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Picture 3"/>
          <p:cNvPicPr/>
          <p:nvPr/>
        </p:nvPicPr>
        <p:blipFill>
          <a:blip r:embed="rId7"/>
          <a:stretch/>
        </p:blipFill>
        <p:spPr>
          <a:xfrm>
            <a:off x="8876400" y="0"/>
            <a:ext cx="1029600" cy="803880"/>
          </a:xfrm>
          <a:prstGeom prst="rect">
            <a:avLst/>
          </a:prstGeom>
          <a:ln>
            <a:noFill/>
          </a:ln>
        </p:spPr>
      </p:pic>
      <p:sp>
        <p:nvSpPr>
          <p:cNvPr id="9" name="TextBox 8"/>
          <p:cNvSpPr txBox="1"/>
          <p:nvPr/>
        </p:nvSpPr>
        <p:spPr>
          <a:xfrm>
            <a:off x="356040" y="6389460"/>
            <a:ext cx="9054000" cy="307777"/>
          </a:xfrm>
          <a:prstGeom prst="rect">
            <a:avLst/>
          </a:prstGeom>
          <a:noFill/>
        </p:spPr>
        <p:txBody>
          <a:bodyPr wrap="square" rtlCol="0">
            <a:spAutoFit/>
          </a:bodyPr>
          <a:lstStyle/>
          <a:p>
            <a:r>
              <a:rPr lang="en-US" sz="1400" dirty="0" smtClean="0"/>
              <a:t>- This presentation may be used with the permission of SEBI and only for non-profit awareness programs.</a:t>
            </a:r>
            <a:endParaRPr lang="en-IN" sz="1400" dirty="0"/>
          </a:p>
        </p:txBody>
      </p:sp>
    </p:spTree>
    <p:extLst>
      <p:ext uri="{BB962C8B-B14F-4D97-AF65-F5344CB8AC3E}">
        <p14:creationId xmlns:p14="http://schemas.microsoft.com/office/powerpoint/2010/main" val="3698976736"/>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trike="noStrike" spc="-1" dirty="0" smtClean="0">
                <a:solidFill>
                  <a:srgbClr val="000000"/>
                </a:solidFill>
                <a:latin typeface="Arial"/>
                <a:ea typeface="Arial"/>
              </a:rPr>
              <a:t>Dividend - Overview</a:t>
            </a:r>
            <a:endParaRPr lang="en-IN" sz="2800" b="0" strike="noStrike" spc="-1" dirty="0">
              <a:latin typeface="Arial"/>
            </a:endParaRPr>
          </a:p>
        </p:txBody>
      </p:sp>
      <p:sp>
        <p:nvSpPr>
          <p:cNvPr id="170" name="CustomShape 2"/>
          <p:cNvSpPr/>
          <p:nvPr/>
        </p:nvSpPr>
        <p:spPr>
          <a:xfrm>
            <a:off x="336884" y="983250"/>
            <a:ext cx="9301036" cy="518904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lstStyle/>
          <a:p>
            <a:pPr marL="285750" indent="-285750" algn="just">
              <a:buFont typeface="Wingdings" panose="05000000000000000000" pitchFamily="2" charset="2"/>
              <a:buChar char="Ø"/>
            </a:pPr>
            <a:r>
              <a:rPr lang="en-IN" b="1" dirty="0"/>
              <a:t>Dividend</a:t>
            </a:r>
            <a:r>
              <a:rPr lang="en-IN" dirty="0"/>
              <a:t> </a:t>
            </a:r>
            <a:r>
              <a:rPr lang="en-IN" dirty="0" smtClean="0"/>
              <a:t>= Distribution </a:t>
            </a:r>
            <a:r>
              <a:rPr lang="en-IN" dirty="0"/>
              <a:t>of certain portion of </a:t>
            </a:r>
            <a:r>
              <a:rPr lang="en-IN" dirty="0" smtClean="0"/>
              <a:t>Company’s profits to its shareholders.</a:t>
            </a:r>
          </a:p>
          <a:p>
            <a:pPr algn="just"/>
            <a:endParaRPr lang="en-IN" dirty="0"/>
          </a:p>
          <a:p>
            <a:pPr marL="742950" lvl="1" indent="-285750" algn="just">
              <a:buFont typeface="Wingdings" panose="05000000000000000000" pitchFamily="2" charset="2"/>
              <a:buChar char="Ø"/>
            </a:pPr>
            <a:endParaRPr lang="en-IN" dirty="0"/>
          </a:p>
          <a:p>
            <a:pPr marL="285750" indent="-285750" algn="just">
              <a:buFont typeface="Wingdings" panose="05000000000000000000" pitchFamily="2" charset="2"/>
              <a:buChar char="Ø"/>
            </a:pPr>
            <a:r>
              <a:rPr lang="en-IN" dirty="0"/>
              <a:t>Dividend pay out </a:t>
            </a:r>
            <a:r>
              <a:rPr lang="en-IN" dirty="0" smtClean="0"/>
              <a:t>ratio = </a:t>
            </a:r>
            <a:r>
              <a:rPr lang="en-IN" u="sng" dirty="0"/>
              <a:t>Dividends Paid </a:t>
            </a:r>
            <a:endParaRPr lang="en-IN" u="sng" dirty="0" smtClean="0"/>
          </a:p>
          <a:p>
            <a:pPr algn="just"/>
            <a:r>
              <a:rPr lang="en-IN" dirty="0"/>
              <a:t>	</a:t>
            </a:r>
            <a:r>
              <a:rPr lang="en-IN" dirty="0" smtClean="0"/>
              <a:t>		  Net </a:t>
            </a:r>
            <a:r>
              <a:rPr lang="en-IN" dirty="0"/>
              <a:t>Earnings</a:t>
            </a:r>
          </a:p>
          <a:p>
            <a:pPr marL="285750" indent="-285750" algn="just">
              <a:buFont typeface="Wingdings" panose="05000000000000000000" pitchFamily="2" charset="2"/>
              <a:buChar char="Ø"/>
            </a:pPr>
            <a:endParaRPr lang="en-IN" dirty="0"/>
          </a:p>
          <a:p>
            <a:pPr marL="285750" indent="-285750" algn="just">
              <a:buFont typeface="Wingdings" panose="05000000000000000000" pitchFamily="2" charset="2"/>
              <a:buChar char="Ø"/>
            </a:pPr>
            <a:r>
              <a:rPr lang="en-IN" dirty="0" smtClean="0"/>
              <a:t>Net-Profits which aren’t distributed as Dividend = </a:t>
            </a:r>
          </a:p>
          <a:p>
            <a:pPr algn="just"/>
            <a:r>
              <a:rPr lang="en-IN" dirty="0" smtClean="0"/>
              <a:t>	</a:t>
            </a:r>
          </a:p>
          <a:p>
            <a:pPr algn="just"/>
            <a:r>
              <a:rPr lang="en-IN" dirty="0" smtClean="0"/>
              <a:t>	Put in the </a:t>
            </a:r>
            <a:r>
              <a:rPr lang="en-US" dirty="0" smtClean="0"/>
              <a:t>Free reserves and surplus of the Company.</a:t>
            </a:r>
          </a:p>
          <a:p>
            <a:pPr marL="285750" indent="-285750" algn="just">
              <a:buFont typeface="Wingdings" panose="05000000000000000000" pitchFamily="2" charset="2"/>
              <a:buChar char="Ø"/>
            </a:pPr>
            <a:endParaRPr lang="en-US" dirty="0" smtClean="0"/>
          </a:p>
          <a:p>
            <a:pPr marL="285750" indent="-285750" algn="just">
              <a:buFont typeface="Wingdings" panose="05000000000000000000" pitchFamily="2" charset="2"/>
              <a:buChar char="Ø"/>
            </a:pPr>
            <a:endParaRPr lang="en-IN" dirty="0"/>
          </a:p>
          <a:p>
            <a:pPr marL="285750" indent="-285750" algn="just">
              <a:buFont typeface="Wingdings" panose="05000000000000000000" pitchFamily="2" charset="2"/>
              <a:buChar char="Ø"/>
            </a:pPr>
            <a:r>
              <a:rPr lang="en-IN" b="1" dirty="0"/>
              <a:t>Interim dividend </a:t>
            </a:r>
            <a:r>
              <a:rPr lang="en-IN" dirty="0"/>
              <a:t>: </a:t>
            </a:r>
            <a:r>
              <a:rPr lang="en-IN" dirty="0" smtClean="0"/>
              <a:t>Given during </a:t>
            </a:r>
            <a:r>
              <a:rPr lang="en-IN" dirty="0"/>
              <a:t>the year is authorised by the Board of the </a:t>
            </a:r>
            <a:r>
              <a:rPr lang="en-IN" dirty="0" smtClean="0"/>
              <a:t>Company.</a:t>
            </a:r>
            <a:endParaRPr lang="en-IN" dirty="0"/>
          </a:p>
          <a:p>
            <a:pPr marL="285750" indent="-285750" algn="just">
              <a:buFont typeface="Wingdings" panose="05000000000000000000" pitchFamily="2" charset="2"/>
              <a:buChar char="Ø"/>
            </a:pPr>
            <a:endParaRPr lang="en-US" dirty="0" smtClean="0"/>
          </a:p>
          <a:p>
            <a:pPr marL="285750" indent="-285750" algn="just">
              <a:buFont typeface="Wingdings" panose="05000000000000000000" pitchFamily="2" charset="2"/>
              <a:buChar char="Ø"/>
            </a:pPr>
            <a:endParaRPr lang="en-IN" dirty="0"/>
          </a:p>
          <a:p>
            <a:pPr marL="285750" indent="-285750" algn="just">
              <a:buFont typeface="Wingdings" panose="05000000000000000000" pitchFamily="2" charset="2"/>
              <a:buChar char="Ø"/>
            </a:pPr>
            <a:r>
              <a:rPr lang="en-IN" b="1" dirty="0"/>
              <a:t>Final dividend </a:t>
            </a:r>
            <a:r>
              <a:rPr lang="en-IN" dirty="0"/>
              <a:t>: Recommended by Board of the </a:t>
            </a:r>
            <a:r>
              <a:rPr lang="en-IN" dirty="0" smtClean="0"/>
              <a:t>Company. </a:t>
            </a:r>
          </a:p>
          <a:p>
            <a:pPr algn="just"/>
            <a:r>
              <a:rPr lang="en-IN" dirty="0"/>
              <a:t>	</a:t>
            </a:r>
            <a:r>
              <a:rPr lang="en-IN" dirty="0" smtClean="0"/>
              <a:t>	   Approved </a:t>
            </a:r>
            <a:r>
              <a:rPr lang="en-IN" dirty="0"/>
              <a:t>by its shareholders in the Annual General Meeting (AGM</a:t>
            </a:r>
            <a:r>
              <a:rPr lang="en-IN" dirty="0" smtClean="0"/>
              <a:t>).</a:t>
            </a:r>
            <a:endParaRPr lang="en-IN" dirty="0"/>
          </a:p>
          <a:p>
            <a:pPr marL="343080" indent="-342360">
              <a:lnSpc>
                <a:spcPct val="100000"/>
              </a:lnSpc>
              <a:spcBef>
                <a:spcPts val="1400"/>
              </a:spcBef>
              <a:buClr>
                <a:srgbClr val="000000"/>
              </a:buClr>
              <a:buFont typeface="Wingdings" charset="2"/>
              <a:buChar char=""/>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r>
              <a:rPr lang="en-IN" sz="1600" b="0" strike="noStrike" spc="-1" dirty="0">
                <a:solidFill>
                  <a:srgbClr val="000000"/>
                </a:solidFill>
                <a:latin typeface="Arial"/>
                <a:ea typeface="Arial"/>
              </a:rPr>
              <a:t>  </a:t>
            </a:r>
            <a:endParaRPr lang="en-IN" sz="1600" b="0" strike="noStrike" spc="-1" dirty="0">
              <a:latin typeface="Arial"/>
            </a:endParaRPr>
          </a:p>
          <a:p>
            <a:pPr marL="343080" indent="-342360">
              <a:lnSpc>
                <a:spcPct val="93000"/>
              </a:lnSpc>
              <a:spcBef>
                <a:spcPts val="1400"/>
              </a:spcBef>
            </a:pPr>
            <a:r>
              <a:rPr lang="en-IN" sz="1600" b="1" strike="noStrike" spc="-1" dirty="0">
                <a:solidFill>
                  <a:srgbClr val="000000"/>
                </a:solidFill>
                <a:latin typeface="Arial"/>
                <a:ea typeface="Calibri"/>
              </a:rPr>
              <a:t> </a:t>
            </a:r>
            <a:endParaRPr lang="en-IN" sz="16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0" strike="noStrike" spc="-1" dirty="0" smtClean="0">
                <a:solidFill>
                  <a:schemeClr val="bg1"/>
                </a:solidFill>
                <a:latin typeface="Arial"/>
              </a:rPr>
              <a:t>6</a:t>
            </a:r>
            <a:endParaRPr lang="en-IN" sz="1000" b="0" strike="noStrike" spc="-1" dirty="0">
              <a:solidFill>
                <a:schemeClr val="bg1"/>
              </a:solidFill>
              <a:latin typeface="Arial"/>
            </a:endParaRPr>
          </a:p>
        </p:txBody>
      </p:sp>
      <p:pic>
        <p:nvPicPr>
          <p:cNvPr id="8" name="Picture 3"/>
          <p:cNvPicPr/>
          <p:nvPr/>
        </p:nvPicPr>
        <p:blipFill>
          <a:blip r:embed="rId2"/>
          <a:stretch/>
        </p:blipFill>
        <p:spPr>
          <a:xfrm>
            <a:off x="8876400" y="0"/>
            <a:ext cx="1029600" cy="803880"/>
          </a:xfrm>
          <a:prstGeom prst="rect">
            <a:avLst/>
          </a:prstGeom>
          <a:ln>
            <a:noFill/>
          </a:ln>
        </p:spPr>
      </p:pic>
      <p:sp>
        <p:nvSpPr>
          <p:cNvPr id="9" name="TextBox 8"/>
          <p:cNvSpPr txBox="1"/>
          <p:nvPr/>
        </p:nvSpPr>
        <p:spPr>
          <a:xfrm>
            <a:off x="356040" y="6389460"/>
            <a:ext cx="9054000" cy="307777"/>
          </a:xfrm>
          <a:prstGeom prst="rect">
            <a:avLst/>
          </a:prstGeom>
          <a:noFill/>
        </p:spPr>
        <p:txBody>
          <a:bodyPr wrap="square" rtlCol="0">
            <a:spAutoFit/>
          </a:bodyPr>
          <a:lstStyle/>
          <a:p>
            <a:r>
              <a:rPr lang="en-US" sz="1400" dirty="0" smtClean="0"/>
              <a:t>- This presentation may be used with the permission of SEBI and only for non-profit awareness programs.</a:t>
            </a:r>
            <a:endParaRPr lang="en-IN" sz="1400" dirty="0"/>
          </a:p>
        </p:txBody>
      </p:sp>
    </p:spTree>
    <p:extLst>
      <p:ext uri="{BB962C8B-B14F-4D97-AF65-F5344CB8AC3E}">
        <p14:creationId xmlns:p14="http://schemas.microsoft.com/office/powerpoint/2010/main" val="707132696"/>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trike="noStrike" spc="-1" dirty="0" smtClean="0">
                <a:solidFill>
                  <a:srgbClr val="000000"/>
                </a:solidFill>
                <a:latin typeface="Arial"/>
                <a:ea typeface="Arial"/>
              </a:rPr>
              <a:t>Stock Split vs Bonus Shares</a:t>
            </a:r>
            <a:endParaRPr lang="en-IN" sz="2800" b="0" strike="noStrike" spc="-1" dirty="0">
              <a:latin typeface="Arial"/>
            </a:endParaRPr>
          </a:p>
        </p:txBody>
      </p:sp>
      <p:sp>
        <p:nvSpPr>
          <p:cNvPr id="170" name="CustomShape 2"/>
          <p:cNvSpPr/>
          <p:nvPr/>
        </p:nvSpPr>
        <p:spPr>
          <a:xfrm>
            <a:off x="356040" y="983250"/>
            <a:ext cx="9054000" cy="518904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lstStyle/>
          <a:p>
            <a:pPr marL="343080" indent="-342360">
              <a:lnSpc>
                <a:spcPct val="100000"/>
              </a:lnSpc>
              <a:spcBef>
                <a:spcPts val="1400"/>
              </a:spcBef>
              <a:buClr>
                <a:srgbClr val="000000"/>
              </a:buClr>
              <a:buFont typeface="Wingdings" charset="2"/>
              <a:buChar char=""/>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r>
              <a:rPr lang="en-IN" sz="1600" b="0" strike="noStrike" spc="-1" dirty="0">
                <a:solidFill>
                  <a:srgbClr val="000000"/>
                </a:solidFill>
                <a:latin typeface="Arial"/>
                <a:ea typeface="Arial"/>
              </a:rPr>
              <a:t>  </a:t>
            </a:r>
            <a:endParaRPr lang="en-IN" sz="1600" b="0" strike="noStrike" spc="-1" dirty="0">
              <a:latin typeface="Arial"/>
            </a:endParaRPr>
          </a:p>
          <a:p>
            <a:pPr marL="343080" indent="-342360">
              <a:lnSpc>
                <a:spcPct val="93000"/>
              </a:lnSpc>
              <a:spcBef>
                <a:spcPts val="1400"/>
              </a:spcBef>
            </a:pPr>
            <a:r>
              <a:rPr lang="en-IN" sz="1600" b="1" strike="noStrike" spc="-1" dirty="0">
                <a:solidFill>
                  <a:srgbClr val="000000"/>
                </a:solidFill>
                <a:latin typeface="Arial"/>
                <a:ea typeface="Calibri"/>
              </a:rPr>
              <a:t> </a:t>
            </a:r>
            <a:endParaRPr lang="en-IN" sz="16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0" strike="noStrike" spc="-1" dirty="0" smtClean="0">
                <a:solidFill>
                  <a:schemeClr val="bg1"/>
                </a:solidFill>
                <a:latin typeface="Arial"/>
              </a:rPr>
              <a:t>7</a:t>
            </a:r>
            <a:endParaRPr lang="en-IN" sz="1000" b="0" strike="noStrike" spc="-1" dirty="0">
              <a:solidFill>
                <a:schemeClr val="bg1"/>
              </a:solidFill>
              <a:latin typeface="Arial"/>
            </a:endParaRPr>
          </a:p>
        </p:txBody>
      </p:sp>
      <p:graphicFrame>
        <p:nvGraphicFramePr>
          <p:cNvPr id="2" name="Table 1"/>
          <p:cNvGraphicFramePr>
            <a:graphicFrameLocks noGrp="1"/>
          </p:cNvGraphicFramePr>
          <p:nvPr>
            <p:extLst>
              <p:ext uri="{D42A27DB-BD31-4B8C-83A1-F6EECF244321}">
                <p14:modId xmlns:p14="http://schemas.microsoft.com/office/powerpoint/2010/main" val="2160367702"/>
              </p:ext>
            </p:extLst>
          </p:nvPr>
        </p:nvGraphicFramePr>
        <p:xfrm>
          <a:off x="495360" y="959055"/>
          <a:ext cx="8914679" cy="5330252"/>
        </p:xfrm>
        <a:graphic>
          <a:graphicData uri="http://schemas.openxmlformats.org/drawingml/2006/table">
            <a:tbl>
              <a:tblPr firstRow="1" bandRow="1">
                <a:tableStyleId>{5C22544A-7EE6-4342-B048-85BDC9FD1C3A}</a:tableStyleId>
              </a:tblPr>
              <a:tblGrid>
                <a:gridCol w="1934331">
                  <a:extLst>
                    <a:ext uri="{9D8B030D-6E8A-4147-A177-3AD203B41FA5}">
                      <a16:colId xmlns:a16="http://schemas.microsoft.com/office/drawing/2014/main" val="3733894081"/>
                    </a:ext>
                  </a:extLst>
                </a:gridCol>
                <a:gridCol w="3331029">
                  <a:extLst>
                    <a:ext uri="{9D8B030D-6E8A-4147-A177-3AD203B41FA5}">
                      <a16:colId xmlns:a16="http://schemas.microsoft.com/office/drawing/2014/main" val="2840707839"/>
                    </a:ext>
                  </a:extLst>
                </a:gridCol>
                <a:gridCol w="3649319">
                  <a:extLst>
                    <a:ext uri="{9D8B030D-6E8A-4147-A177-3AD203B41FA5}">
                      <a16:colId xmlns:a16="http://schemas.microsoft.com/office/drawing/2014/main" val="3582107472"/>
                    </a:ext>
                  </a:extLst>
                </a:gridCol>
              </a:tblGrid>
              <a:tr h="325065">
                <a:tc>
                  <a:txBody>
                    <a:bodyPr/>
                    <a:lstStyle/>
                    <a:p>
                      <a:pPr algn="ctr"/>
                      <a:r>
                        <a:rPr lang="en-US" sz="1600" dirty="0" smtClean="0"/>
                        <a:t>Basis</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t>Stock Split</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t>Bonus Issue</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2027517"/>
                  </a:ext>
                </a:extLst>
              </a:tr>
              <a:tr h="709233">
                <a:tc>
                  <a:txBody>
                    <a:bodyPr/>
                    <a:lstStyle/>
                    <a:p>
                      <a:pPr algn="just"/>
                      <a:r>
                        <a:rPr lang="en-US" sz="1400" b="1" dirty="0">
                          <a:latin typeface="Arial" panose="020B0604020202020204" pitchFamily="34" charset="0"/>
                          <a:cs typeface="Arial" panose="020B0604020202020204" pitchFamily="34" charset="0"/>
                        </a:rPr>
                        <a:t>Meaning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just">
                        <a:buFontTx/>
                        <a:buChar char="-"/>
                      </a:pPr>
                      <a:r>
                        <a:rPr lang="en-US" sz="1400" dirty="0" smtClean="0">
                          <a:latin typeface="Arial" panose="020B0604020202020204" pitchFamily="34" charset="0"/>
                          <a:cs typeface="Arial" panose="020B0604020202020204" pitchFamily="34" charset="0"/>
                        </a:rPr>
                        <a:t>Already owned shares split </a:t>
                      </a:r>
                      <a:r>
                        <a:rPr lang="en-US" sz="1400" dirty="0">
                          <a:latin typeface="Arial" panose="020B0604020202020204" pitchFamily="34" charset="0"/>
                          <a:cs typeface="Arial" panose="020B0604020202020204" pitchFamily="34" charset="0"/>
                        </a:rPr>
                        <a:t>into smaller </a:t>
                      </a:r>
                      <a:r>
                        <a:rPr lang="en-US" sz="1400" dirty="0" smtClean="0">
                          <a:latin typeface="Arial" panose="020B0604020202020204" pitchFamily="34" charset="0"/>
                          <a:cs typeface="Arial" panose="020B0604020202020204" pitchFamily="34" charset="0"/>
                        </a:rPr>
                        <a:t>shares.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just">
                        <a:buFontTx/>
                        <a:buChar char="-"/>
                      </a:pPr>
                      <a:r>
                        <a:rPr lang="en-US" sz="1400" dirty="0" smtClean="0">
                          <a:latin typeface="Arial" panose="020B0604020202020204" pitchFamily="34" charset="0"/>
                          <a:cs typeface="Arial" panose="020B0604020202020204" pitchFamily="34" charset="0"/>
                        </a:rPr>
                        <a:t>Free</a:t>
                      </a:r>
                      <a:r>
                        <a:rPr lang="en-US" sz="1400" baseline="0" dirty="0" smtClean="0">
                          <a:latin typeface="Arial" panose="020B0604020202020204" pitchFamily="34" charset="0"/>
                          <a:cs typeface="Arial" panose="020B0604020202020204" pitchFamily="34" charset="0"/>
                        </a:rPr>
                        <a:t> </a:t>
                      </a:r>
                      <a:r>
                        <a:rPr lang="en-US" sz="1400" baseline="0" dirty="0">
                          <a:latin typeface="Arial" panose="020B0604020202020204" pitchFamily="34" charset="0"/>
                          <a:cs typeface="Arial" panose="020B0604020202020204" pitchFamily="34" charset="0"/>
                        </a:rPr>
                        <a:t>additional shares given to existing shareholders based on no. of shares </a:t>
                      </a:r>
                      <a:r>
                        <a:rPr lang="en-US" sz="1400" baseline="0" dirty="0" smtClean="0">
                          <a:latin typeface="Arial" panose="020B0604020202020204" pitchFamily="34" charset="0"/>
                          <a:cs typeface="Arial" panose="020B0604020202020204" pitchFamily="34" charset="0"/>
                        </a:rPr>
                        <a:t>owned.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25001188"/>
                  </a:ext>
                </a:extLst>
              </a:tr>
              <a:tr h="709233">
                <a:tc>
                  <a:txBody>
                    <a:bodyPr/>
                    <a:lstStyle/>
                    <a:p>
                      <a:pPr algn="just"/>
                      <a:r>
                        <a:rPr lang="en-US" sz="1400" b="1" dirty="0">
                          <a:latin typeface="Arial" panose="020B0604020202020204" pitchFamily="34" charset="0"/>
                          <a:cs typeface="Arial" panose="020B0604020202020204" pitchFamily="34" charset="0"/>
                        </a:rPr>
                        <a:t>Reason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just">
                        <a:buFontTx/>
                        <a:buChar char="-"/>
                      </a:pPr>
                      <a:r>
                        <a:rPr lang="en-US" sz="1400" dirty="0" smtClean="0">
                          <a:latin typeface="Arial" panose="020B0604020202020204" pitchFamily="34" charset="0"/>
                          <a:cs typeface="Arial" panose="020B0604020202020204" pitchFamily="34" charset="0"/>
                        </a:rPr>
                        <a:t>To improve Liquidity by </a:t>
                      </a:r>
                      <a:r>
                        <a:rPr lang="en-US" sz="1400" dirty="0">
                          <a:latin typeface="Arial" panose="020B0604020202020204" pitchFamily="34" charset="0"/>
                          <a:cs typeface="Arial" panose="020B0604020202020204" pitchFamily="34" charset="0"/>
                        </a:rPr>
                        <a:t>breaking</a:t>
                      </a:r>
                      <a:r>
                        <a:rPr lang="en-US" sz="1400" baseline="0" dirty="0">
                          <a:latin typeface="Arial" panose="020B0604020202020204" pitchFamily="34" charset="0"/>
                          <a:cs typeface="Arial" panose="020B0604020202020204" pitchFamily="34" charset="0"/>
                        </a:rPr>
                        <a:t> it into smaller </a:t>
                      </a:r>
                      <a:r>
                        <a:rPr lang="en-US" sz="1400" baseline="0" dirty="0" smtClean="0">
                          <a:latin typeface="Arial" panose="020B0604020202020204" pitchFamily="34" charset="0"/>
                          <a:cs typeface="Arial" panose="020B0604020202020204" pitchFamily="34" charset="0"/>
                        </a:rPr>
                        <a:t>size.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just">
                        <a:buFontTx/>
                        <a:buChar char="-"/>
                      </a:pPr>
                      <a:r>
                        <a:rPr lang="en-US" sz="1400" dirty="0" smtClean="0">
                          <a:latin typeface="Arial" panose="020B0604020202020204" pitchFamily="34" charset="0"/>
                          <a:cs typeface="Arial" panose="020B0604020202020204" pitchFamily="34" charset="0"/>
                        </a:rPr>
                        <a:t>To </a:t>
                      </a:r>
                      <a:r>
                        <a:rPr lang="en-US" sz="1400" dirty="0">
                          <a:latin typeface="Arial" panose="020B0604020202020204" pitchFamily="34" charset="0"/>
                          <a:cs typeface="Arial" panose="020B0604020202020204" pitchFamily="34" charset="0"/>
                        </a:rPr>
                        <a:t>distribute gains of accumulated earnings without paying cash to the </a:t>
                      </a:r>
                      <a:r>
                        <a:rPr lang="en-US" sz="1400" dirty="0" smtClean="0">
                          <a:latin typeface="Arial" panose="020B0604020202020204" pitchFamily="34" charset="0"/>
                          <a:cs typeface="Arial" panose="020B0604020202020204" pitchFamily="34" charset="0"/>
                        </a:rPr>
                        <a:t>shareholders.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8434602"/>
                  </a:ext>
                </a:extLst>
              </a:tr>
              <a:tr h="295514">
                <a:tc>
                  <a:txBody>
                    <a:bodyPr/>
                    <a:lstStyle/>
                    <a:p>
                      <a:pPr algn="just"/>
                      <a:r>
                        <a:rPr lang="en-US" sz="1400" b="1" dirty="0">
                          <a:latin typeface="Arial" panose="020B0604020202020204" pitchFamily="34" charset="0"/>
                          <a:cs typeface="Arial" panose="020B0604020202020204" pitchFamily="34" charset="0"/>
                        </a:rPr>
                        <a:t>Face Value (FV)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just">
                        <a:buFontTx/>
                        <a:buChar char="-"/>
                      </a:pPr>
                      <a:r>
                        <a:rPr lang="en-US" sz="1400" dirty="0" smtClean="0">
                          <a:latin typeface="Arial" panose="020B0604020202020204" pitchFamily="34" charset="0"/>
                          <a:cs typeface="Arial" panose="020B0604020202020204" pitchFamily="34" charset="0"/>
                        </a:rPr>
                        <a:t>Reduces </a:t>
                      </a:r>
                      <a:r>
                        <a:rPr lang="en-US" sz="1400" dirty="0">
                          <a:latin typeface="Arial" panose="020B0604020202020204" pitchFamily="34" charset="0"/>
                          <a:cs typeface="Arial" panose="020B0604020202020204" pitchFamily="34" charset="0"/>
                        </a:rPr>
                        <a:t>in proportion of split </a:t>
                      </a:r>
                      <a:r>
                        <a:rPr lang="en-US" sz="1400" dirty="0" smtClean="0">
                          <a:latin typeface="Arial" panose="020B0604020202020204" pitchFamily="34" charset="0"/>
                          <a:cs typeface="Arial" panose="020B0604020202020204" pitchFamily="34" charset="0"/>
                        </a:rPr>
                        <a:t>ratio.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just">
                        <a:buFontTx/>
                        <a:buChar char="-"/>
                      </a:pPr>
                      <a:r>
                        <a:rPr lang="en-US" sz="1400" dirty="0" smtClean="0">
                          <a:latin typeface="Arial" panose="020B0604020202020204" pitchFamily="34" charset="0"/>
                          <a:cs typeface="Arial" panose="020B0604020202020204" pitchFamily="34" charset="0"/>
                        </a:rPr>
                        <a:t>Remains same.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55848053"/>
                  </a:ext>
                </a:extLst>
              </a:tr>
              <a:tr h="709233">
                <a:tc>
                  <a:txBody>
                    <a:bodyPr/>
                    <a:lstStyle/>
                    <a:p>
                      <a:pPr algn="just"/>
                      <a:r>
                        <a:rPr lang="en-US" sz="1400" b="1" dirty="0">
                          <a:latin typeface="Arial" panose="020B0604020202020204" pitchFamily="34" charset="0"/>
                          <a:cs typeface="Arial" panose="020B0604020202020204" pitchFamily="34" charset="0"/>
                        </a:rPr>
                        <a:t>Share Capital &amp; Reserves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just">
                        <a:buFontTx/>
                        <a:buChar char="-"/>
                      </a:pPr>
                      <a:r>
                        <a:rPr lang="en-US" sz="1400" dirty="0" smtClean="0">
                          <a:latin typeface="Arial" panose="020B0604020202020204" pitchFamily="34" charset="0"/>
                          <a:cs typeface="Arial" panose="020B0604020202020204" pitchFamily="34" charset="0"/>
                        </a:rPr>
                        <a:t>No </a:t>
                      </a:r>
                      <a:r>
                        <a:rPr lang="en-US" sz="1400" kern="1200" dirty="0" smtClean="0">
                          <a:solidFill>
                            <a:schemeClr val="dk1"/>
                          </a:solidFill>
                          <a:latin typeface="Arial" panose="020B0604020202020204" pitchFamily="34" charset="0"/>
                          <a:ea typeface="+mn-ea"/>
                          <a:cs typeface="Arial" panose="020B0604020202020204" pitchFamily="34" charset="0"/>
                        </a:rPr>
                        <a:t>impact</a:t>
                      </a:r>
                      <a:r>
                        <a:rPr lang="en-US" sz="1400" dirty="0" smtClean="0">
                          <a:latin typeface="Arial" panose="020B0604020202020204" pitchFamily="34" charset="0"/>
                          <a:cs typeface="Arial" panose="020B0604020202020204" pitchFamily="34" charset="0"/>
                        </a:rPr>
                        <a:t>.</a:t>
                      </a:r>
                    </a:p>
                    <a:p>
                      <a:pPr marL="0" indent="0" algn="just">
                        <a:buFontTx/>
                        <a:buNone/>
                      </a:pPr>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just">
                        <a:buFontTx/>
                        <a:buChar char="-"/>
                      </a:pPr>
                      <a:r>
                        <a:rPr lang="en-US" sz="1400" dirty="0" smtClean="0">
                          <a:latin typeface="Arial" panose="020B0604020202020204" pitchFamily="34" charset="0"/>
                          <a:cs typeface="Arial" panose="020B0604020202020204" pitchFamily="34" charset="0"/>
                        </a:rPr>
                        <a:t>Reserves</a:t>
                      </a:r>
                      <a:r>
                        <a:rPr lang="en-US" sz="1400" baseline="0" dirty="0" smtClean="0">
                          <a:latin typeface="Arial" panose="020B0604020202020204" pitchFamily="34" charset="0"/>
                          <a:cs typeface="Arial" panose="020B0604020202020204" pitchFamily="34" charset="0"/>
                        </a:rPr>
                        <a:t> reduced.</a:t>
                      </a:r>
                    </a:p>
                    <a:p>
                      <a:pPr marL="285750" indent="-285750" algn="just">
                        <a:buFontTx/>
                        <a:buChar char="-"/>
                      </a:pPr>
                      <a:r>
                        <a:rPr lang="en-US" sz="1400" baseline="0" dirty="0" smtClean="0">
                          <a:latin typeface="Arial" panose="020B0604020202020204" pitchFamily="34" charset="0"/>
                          <a:cs typeface="Arial" panose="020B0604020202020204" pitchFamily="34" charset="0"/>
                        </a:rPr>
                        <a:t>Money </a:t>
                      </a:r>
                      <a:r>
                        <a:rPr lang="en-US" sz="1400" baseline="0" dirty="0">
                          <a:latin typeface="Arial" panose="020B0604020202020204" pitchFamily="34" charset="0"/>
                          <a:cs typeface="Arial" panose="020B0604020202020204" pitchFamily="34" charset="0"/>
                        </a:rPr>
                        <a:t>moved to Share capital </a:t>
                      </a:r>
                      <a:r>
                        <a:rPr lang="en-US" sz="1400" baseline="0" dirty="0" smtClean="0">
                          <a:latin typeface="Arial" panose="020B0604020202020204" pitchFamily="34" charset="0"/>
                          <a:cs typeface="Arial" panose="020B0604020202020204" pitchFamily="34" charset="0"/>
                        </a:rPr>
                        <a:t>as new </a:t>
                      </a:r>
                      <a:r>
                        <a:rPr lang="en-US" sz="1400" baseline="0" dirty="0">
                          <a:latin typeface="Arial" panose="020B0604020202020204" pitchFamily="34" charset="0"/>
                          <a:cs typeface="Arial" panose="020B0604020202020204" pitchFamily="34" charset="0"/>
                        </a:rPr>
                        <a:t>shares are </a:t>
                      </a:r>
                      <a:r>
                        <a:rPr lang="en-US" sz="1400" baseline="0" dirty="0" smtClean="0">
                          <a:latin typeface="Arial" panose="020B0604020202020204" pitchFamily="34" charset="0"/>
                          <a:cs typeface="Arial" panose="020B0604020202020204" pitchFamily="34" charset="0"/>
                        </a:rPr>
                        <a:t>issued.</a:t>
                      </a:r>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9014975"/>
                  </a:ext>
                </a:extLst>
              </a:tr>
              <a:tr h="502373">
                <a:tc>
                  <a:txBody>
                    <a:bodyPr/>
                    <a:lstStyle/>
                    <a:p>
                      <a:pPr algn="just"/>
                      <a:r>
                        <a:rPr lang="en-US" sz="1400" b="1" dirty="0">
                          <a:latin typeface="Arial" panose="020B0604020202020204" pitchFamily="34" charset="0"/>
                          <a:cs typeface="Arial" panose="020B0604020202020204" pitchFamily="34" charset="0"/>
                        </a:rPr>
                        <a:t>Impact on future</a:t>
                      </a:r>
                      <a:r>
                        <a:rPr lang="en-US" sz="1400" b="1" baseline="0" dirty="0">
                          <a:latin typeface="Arial" panose="020B0604020202020204" pitchFamily="34" charset="0"/>
                          <a:cs typeface="Arial" panose="020B0604020202020204" pitchFamily="34" charset="0"/>
                        </a:rPr>
                        <a:t> Dividend</a:t>
                      </a:r>
                      <a:endParaRPr lang="en-US" sz="14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just">
                        <a:buFontTx/>
                        <a:buChar char="-"/>
                      </a:pPr>
                      <a:r>
                        <a:rPr lang="en-US" sz="1400" dirty="0" smtClean="0">
                          <a:latin typeface="Arial" panose="020B0604020202020204" pitchFamily="34" charset="0"/>
                          <a:cs typeface="Arial" panose="020B0604020202020204" pitchFamily="34" charset="0"/>
                        </a:rPr>
                        <a:t>Reduces </a:t>
                      </a:r>
                      <a:r>
                        <a:rPr lang="en-US" sz="1400" dirty="0">
                          <a:latin typeface="Arial" panose="020B0604020202020204" pitchFamily="34" charset="0"/>
                          <a:cs typeface="Arial" panose="020B0604020202020204" pitchFamily="34" charset="0"/>
                        </a:rPr>
                        <a:t>in proportion to split </a:t>
                      </a:r>
                      <a:r>
                        <a:rPr lang="en-US" sz="1400" dirty="0" smtClean="0">
                          <a:latin typeface="Arial" panose="020B0604020202020204" pitchFamily="34" charset="0"/>
                          <a:cs typeface="Arial" panose="020B0604020202020204" pitchFamily="34" charset="0"/>
                        </a:rPr>
                        <a:t>ratio.</a:t>
                      </a:r>
                    </a:p>
                    <a:p>
                      <a:pPr marL="285750" indent="-285750" algn="just">
                        <a:buFontTx/>
                        <a:buChar char="-"/>
                      </a:pPr>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just">
                        <a:buFontTx/>
                        <a:buChar char="-"/>
                      </a:pPr>
                      <a:r>
                        <a:rPr lang="en-US" sz="1400" dirty="0" smtClean="0">
                          <a:latin typeface="Arial" panose="020B0604020202020204" pitchFamily="34" charset="0"/>
                          <a:cs typeface="Arial" panose="020B0604020202020204" pitchFamily="34" charset="0"/>
                        </a:rPr>
                        <a:t>Remains same.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09815231"/>
                  </a:ext>
                </a:extLst>
              </a:tr>
              <a:tr h="392492">
                <a:tc>
                  <a:txBody>
                    <a:bodyPr/>
                    <a:lstStyle/>
                    <a:p>
                      <a:pPr algn="just"/>
                      <a:r>
                        <a:rPr lang="en-US" sz="1400" b="1" dirty="0" smtClean="0">
                          <a:latin typeface="Arial" panose="020B0604020202020204" pitchFamily="34" charset="0"/>
                          <a:cs typeface="Arial" panose="020B0604020202020204" pitchFamily="34" charset="0"/>
                        </a:rPr>
                        <a:t>Beneficiaries</a:t>
                      </a:r>
                      <a:endParaRPr lang="en-US" sz="14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marR="0" indent="-285750" algn="just" defTabSz="914400" rtl="0" eaLnBrk="1" fontAlgn="auto" latinLnBrk="0" hangingPunct="1">
                        <a:lnSpc>
                          <a:spcPct val="100000"/>
                        </a:lnSpc>
                        <a:spcBef>
                          <a:spcPts val="0"/>
                        </a:spcBef>
                        <a:spcAft>
                          <a:spcPts val="0"/>
                        </a:spcAft>
                        <a:buClrTx/>
                        <a:buSzTx/>
                        <a:buFontTx/>
                        <a:buChar char="-"/>
                        <a:tabLst/>
                        <a:defRPr/>
                      </a:pPr>
                      <a:r>
                        <a:rPr lang="en-US" sz="1400" dirty="0" smtClean="0">
                          <a:latin typeface="Arial" panose="020B0604020202020204" pitchFamily="34" charset="0"/>
                          <a:cs typeface="Arial" panose="020B0604020202020204" pitchFamily="34" charset="0"/>
                        </a:rPr>
                        <a:t>Shareholders (as on Record Date).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just">
                        <a:buFontTx/>
                        <a:buChar char="-"/>
                      </a:pPr>
                      <a:r>
                        <a:rPr lang="en-US" sz="1400" dirty="0" smtClean="0">
                          <a:latin typeface="Arial" panose="020B0604020202020204" pitchFamily="34" charset="0"/>
                          <a:cs typeface="Arial" panose="020B0604020202020204" pitchFamily="34" charset="0"/>
                        </a:rPr>
                        <a:t>Shareholders (as on Record Date).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9370600"/>
                  </a:ext>
                </a:extLst>
              </a:tr>
              <a:tr h="1460210">
                <a:tc>
                  <a:txBody>
                    <a:bodyPr/>
                    <a:lstStyle/>
                    <a:p>
                      <a:pPr algn="just"/>
                      <a:r>
                        <a:rPr lang="en-US" sz="1400" b="1" dirty="0">
                          <a:latin typeface="Arial" panose="020B0604020202020204" pitchFamily="34" charset="0"/>
                          <a:cs typeface="Arial" panose="020B0604020202020204" pitchFamily="34" charset="0"/>
                        </a:rPr>
                        <a:t>Example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400" dirty="0">
                          <a:latin typeface="Arial" panose="020B0604020202020204" pitchFamily="34" charset="0"/>
                          <a:cs typeface="Arial" panose="020B0604020202020204" pitchFamily="34" charset="0"/>
                        </a:rPr>
                        <a:t>Stock Split </a:t>
                      </a:r>
                      <a:r>
                        <a:rPr lang="en-US" sz="1400" dirty="0" smtClean="0">
                          <a:latin typeface="Arial" panose="020B0604020202020204" pitchFamily="34" charset="0"/>
                          <a:cs typeface="Arial" panose="020B0604020202020204" pitchFamily="34" charset="0"/>
                        </a:rPr>
                        <a:t>= 1:10</a:t>
                      </a:r>
                    </a:p>
                    <a:p>
                      <a:pPr marL="0" marR="0" indent="0" algn="just" defTabSz="914400" rtl="0" eaLnBrk="1" fontAlgn="auto" latinLnBrk="0" hangingPunct="1">
                        <a:lnSpc>
                          <a:spcPct val="100000"/>
                        </a:lnSpc>
                        <a:spcBef>
                          <a:spcPts val="0"/>
                        </a:spcBef>
                        <a:spcAft>
                          <a:spcPts val="0"/>
                        </a:spcAft>
                        <a:buClrTx/>
                        <a:buSzTx/>
                        <a:buFontTx/>
                        <a:buNone/>
                        <a:tabLst/>
                        <a:defRPr/>
                      </a:pPr>
                      <a:endParaRPr lang="en-US" sz="1400" dirty="0" smtClean="0">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US" sz="1400" dirty="0" smtClean="0">
                          <a:latin typeface="Arial" panose="020B0604020202020204" pitchFamily="34" charset="0"/>
                          <a:cs typeface="Arial" panose="020B0604020202020204" pitchFamily="34" charset="0"/>
                          <a:sym typeface="Wingdings" panose="05000000000000000000" pitchFamily="2" charset="2"/>
                        </a:rPr>
                        <a:t> E</a:t>
                      </a:r>
                      <a:r>
                        <a:rPr lang="en-US" sz="1400" dirty="0" smtClean="0">
                          <a:latin typeface="Arial" panose="020B0604020202020204" pitchFamily="34" charset="0"/>
                          <a:cs typeface="Arial" panose="020B0604020202020204" pitchFamily="34" charset="0"/>
                        </a:rPr>
                        <a:t>very</a:t>
                      </a:r>
                      <a:r>
                        <a:rPr lang="en-US" sz="1400" baseline="0" dirty="0" smtClean="0">
                          <a:latin typeface="Arial" panose="020B0604020202020204" pitchFamily="34" charset="0"/>
                          <a:cs typeface="Arial" panose="020B0604020202020204" pitchFamily="34" charset="0"/>
                        </a:rPr>
                        <a:t> already owned share is </a:t>
                      </a:r>
                      <a:r>
                        <a:rPr lang="en-US" sz="1400" baseline="0" dirty="0">
                          <a:latin typeface="Arial" panose="020B0604020202020204" pitchFamily="34" charset="0"/>
                          <a:cs typeface="Arial" panose="020B0604020202020204" pitchFamily="34" charset="0"/>
                        </a:rPr>
                        <a:t>split into 10 new shares of new FV of 1/10 of original </a:t>
                      </a:r>
                      <a:r>
                        <a:rPr lang="en-US" sz="1400" baseline="0" dirty="0" smtClean="0">
                          <a:latin typeface="Arial" panose="020B0604020202020204" pitchFamily="34" charset="0"/>
                          <a:cs typeface="Arial" panose="020B0604020202020204" pitchFamily="34" charset="0"/>
                        </a:rPr>
                        <a:t>FV.</a:t>
                      </a:r>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400" dirty="0">
                          <a:latin typeface="Arial" panose="020B0604020202020204" pitchFamily="34" charset="0"/>
                          <a:cs typeface="Arial" panose="020B0604020202020204" pitchFamily="34" charset="0"/>
                        </a:rPr>
                        <a:t>Bonus issue </a:t>
                      </a:r>
                      <a:r>
                        <a:rPr lang="en-US" sz="1400" dirty="0" smtClean="0">
                          <a:latin typeface="Arial" panose="020B0604020202020204" pitchFamily="34" charset="0"/>
                          <a:cs typeface="Arial" panose="020B0604020202020204" pitchFamily="34" charset="0"/>
                        </a:rPr>
                        <a:t>=</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2:1</a:t>
                      </a:r>
                    </a:p>
                    <a:p>
                      <a:pPr algn="just"/>
                      <a:endParaRPr lang="en-US" sz="1400" dirty="0" smtClean="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à"/>
                      </a:pPr>
                      <a:r>
                        <a:rPr lang="en-US" sz="1400" dirty="0" smtClean="0">
                          <a:latin typeface="Arial" panose="020B0604020202020204" pitchFamily="34" charset="0"/>
                          <a:cs typeface="Arial" panose="020B0604020202020204" pitchFamily="34" charset="0"/>
                        </a:rPr>
                        <a:t>Shareholder</a:t>
                      </a:r>
                      <a:r>
                        <a:rPr lang="en-US" sz="1400" baseline="0" dirty="0" smtClean="0">
                          <a:latin typeface="Arial" panose="020B0604020202020204" pitchFamily="34" charset="0"/>
                          <a:cs typeface="Arial" panose="020B0604020202020204" pitchFamily="34" charset="0"/>
                        </a:rPr>
                        <a:t> </a:t>
                      </a:r>
                      <a:r>
                        <a:rPr lang="en-US" sz="1400" baseline="0" dirty="0">
                          <a:latin typeface="Arial" panose="020B0604020202020204" pitchFamily="34" charset="0"/>
                          <a:cs typeface="Arial" panose="020B0604020202020204" pitchFamily="34" charset="0"/>
                        </a:rPr>
                        <a:t>gets 2 free shares for every 1 share already owned. </a:t>
                      </a:r>
                      <a:endParaRPr lang="en-US" sz="1400" baseline="0" dirty="0" smtClean="0">
                        <a:latin typeface="Arial" panose="020B0604020202020204" pitchFamily="34" charset="0"/>
                        <a:cs typeface="Arial" panose="020B0604020202020204" pitchFamily="34" charset="0"/>
                      </a:endParaRPr>
                    </a:p>
                    <a:p>
                      <a:pPr marL="0" indent="0" algn="just">
                        <a:buFont typeface="Wingdings" panose="05000000000000000000" pitchFamily="2" charset="2"/>
                        <a:buNone/>
                      </a:pPr>
                      <a:endParaRPr lang="en-US" sz="1400" baseline="0" dirty="0" smtClean="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à"/>
                      </a:pPr>
                      <a:r>
                        <a:rPr lang="en-US" sz="1400" baseline="0" dirty="0" smtClean="0">
                          <a:latin typeface="Arial" panose="020B0604020202020204" pitchFamily="34" charset="0"/>
                          <a:cs typeface="Arial" panose="020B0604020202020204" pitchFamily="34" charset="0"/>
                        </a:rPr>
                        <a:t>So </a:t>
                      </a:r>
                      <a:r>
                        <a:rPr lang="en-US" sz="1400" baseline="0" dirty="0">
                          <a:latin typeface="Arial" panose="020B0604020202020204" pitchFamily="34" charset="0"/>
                          <a:cs typeface="Arial" panose="020B0604020202020204" pitchFamily="34" charset="0"/>
                        </a:rPr>
                        <a:t>finally he has 1+2 =3 shares of same FV as </a:t>
                      </a:r>
                      <a:r>
                        <a:rPr lang="en-US" sz="1400" baseline="0" dirty="0" smtClean="0">
                          <a:latin typeface="Arial" panose="020B0604020202020204" pitchFamily="34" charset="0"/>
                          <a:cs typeface="Arial" panose="020B0604020202020204" pitchFamily="34" charset="0"/>
                        </a:rPr>
                        <a:t>before.</a:t>
                      </a:r>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573897"/>
                  </a:ext>
                </a:extLst>
              </a:tr>
            </a:tbl>
          </a:graphicData>
        </a:graphic>
      </p:graphicFrame>
      <p:pic>
        <p:nvPicPr>
          <p:cNvPr id="8" name="Picture 3"/>
          <p:cNvPicPr/>
          <p:nvPr/>
        </p:nvPicPr>
        <p:blipFill>
          <a:blip r:embed="rId2"/>
          <a:stretch/>
        </p:blipFill>
        <p:spPr>
          <a:xfrm>
            <a:off x="8876400" y="0"/>
            <a:ext cx="1029600" cy="803880"/>
          </a:xfrm>
          <a:prstGeom prst="rect">
            <a:avLst/>
          </a:prstGeom>
          <a:ln>
            <a:noFill/>
          </a:ln>
        </p:spPr>
      </p:pic>
      <p:sp>
        <p:nvSpPr>
          <p:cNvPr id="9" name="TextBox 8"/>
          <p:cNvSpPr txBox="1"/>
          <p:nvPr/>
        </p:nvSpPr>
        <p:spPr>
          <a:xfrm>
            <a:off x="356040" y="6389460"/>
            <a:ext cx="9054000" cy="307777"/>
          </a:xfrm>
          <a:prstGeom prst="rect">
            <a:avLst/>
          </a:prstGeom>
          <a:noFill/>
        </p:spPr>
        <p:txBody>
          <a:bodyPr wrap="square" rtlCol="0">
            <a:spAutoFit/>
          </a:bodyPr>
          <a:lstStyle/>
          <a:p>
            <a:r>
              <a:rPr lang="en-US" sz="1400" dirty="0" smtClean="0"/>
              <a:t>- This presentation may be used with the permission of SEBI and only for non-profit awareness programs.</a:t>
            </a:r>
            <a:endParaRPr lang="en-IN" sz="1400" dirty="0"/>
          </a:p>
        </p:txBody>
      </p:sp>
    </p:spTree>
    <p:extLst>
      <p:ext uri="{BB962C8B-B14F-4D97-AF65-F5344CB8AC3E}">
        <p14:creationId xmlns:p14="http://schemas.microsoft.com/office/powerpoint/2010/main" val="3701596082"/>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trike="noStrike" spc="-1" dirty="0" smtClean="0">
                <a:solidFill>
                  <a:srgbClr val="000000"/>
                </a:solidFill>
                <a:latin typeface="Arial"/>
                <a:ea typeface="Arial"/>
              </a:rPr>
              <a:t>Dividend – Important Dates</a:t>
            </a:r>
            <a:endParaRPr lang="en-IN" sz="2800" b="0" strike="noStrike" spc="-1" dirty="0">
              <a:latin typeface="Arial"/>
            </a:endParaRPr>
          </a:p>
        </p:txBody>
      </p:sp>
      <p:sp>
        <p:nvSpPr>
          <p:cNvPr id="170" name="CustomShape 2"/>
          <p:cNvSpPr/>
          <p:nvPr/>
        </p:nvSpPr>
        <p:spPr>
          <a:xfrm>
            <a:off x="356040" y="983250"/>
            <a:ext cx="9054000" cy="518904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lstStyle/>
          <a:p>
            <a:pPr marL="343080" indent="-342360">
              <a:lnSpc>
                <a:spcPct val="100000"/>
              </a:lnSpc>
              <a:spcBef>
                <a:spcPts val="1400"/>
              </a:spcBef>
              <a:buClr>
                <a:srgbClr val="000000"/>
              </a:buClr>
              <a:buFont typeface="Wingdings" charset="2"/>
              <a:buChar char=""/>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r>
              <a:rPr lang="en-IN" sz="1600" b="0" strike="noStrike" spc="-1" dirty="0">
                <a:solidFill>
                  <a:srgbClr val="000000"/>
                </a:solidFill>
                <a:latin typeface="Arial"/>
                <a:ea typeface="Arial"/>
              </a:rPr>
              <a:t>  </a:t>
            </a:r>
            <a:endParaRPr lang="en-IN" sz="1600" b="0" strike="noStrike" spc="-1" dirty="0">
              <a:latin typeface="Arial"/>
            </a:endParaRPr>
          </a:p>
          <a:p>
            <a:pPr marL="343080" indent="-342360">
              <a:lnSpc>
                <a:spcPct val="93000"/>
              </a:lnSpc>
              <a:spcBef>
                <a:spcPts val="1400"/>
              </a:spcBef>
            </a:pPr>
            <a:r>
              <a:rPr lang="en-IN" sz="1600" b="1" strike="noStrike" spc="-1" dirty="0">
                <a:solidFill>
                  <a:srgbClr val="000000"/>
                </a:solidFill>
                <a:latin typeface="Arial"/>
                <a:ea typeface="Calibri"/>
              </a:rPr>
              <a:t> </a:t>
            </a:r>
            <a:endParaRPr lang="en-IN" sz="16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b="0" strike="noStrike" spc="-1" dirty="0" smtClean="0">
                <a:solidFill>
                  <a:schemeClr val="bg1"/>
                </a:solidFill>
                <a:latin typeface="Arial"/>
              </a:rPr>
              <a:t>8</a:t>
            </a:r>
            <a:endParaRPr lang="en-IN" sz="1000" b="0" strike="noStrike" spc="-1" dirty="0">
              <a:solidFill>
                <a:schemeClr val="bg1"/>
              </a:solidFill>
              <a:latin typeface="Arial"/>
            </a:endParaRPr>
          </a:p>
        </p:txBody>
      </p:sp>
      <p:graphicFrame>
        <p:nvGraphicFramePr>
          <p:cNvPr id="2" name="Table 1"/>
          <p:cNvGraphicFramePr>
            <a:graphicFrameLocks noGrp="1"/>
          </p:cNvGraphicFramePr>
          <p:nvPr>
            <p:extLst>
              <p:ext uri="{D42A27DB-BD31-4B8C-83A1-F6EECF244321}">
                <p14:modId xmlns:p14="http://schemas.microsoft.com/office/powerpoint/2010/main" val="3940220700"/>
              </p:ext>
            </p:extLst>
          </p:nvPr>
        </p:nvGraphicFramePr>
        <p:xfrm>
          <a:off x="495360" y="959055"/>
          <a:ext cx="8914680" cy="5089047"/>
        </p:xfrm>
        <a:graphic>
          <a:graphicData uri="http://schemas.openxmlformats.org/drawingml/2006/table">
            <a:tbl>
              <a:tblPr firstRow="1" bandRow="1">
                <a:tableStyleId>{5C22544A-7EE6-4342-B048-85BDC9FD1C3A}</a:tableStyleId>
              </a:tblPr>
              <a:tblGrid>
                <a:gridCol w="2443783">
                  <a:extLst>
                    <a:ext uri="{9D8B030D-6E8A-4147-A177-3AD203B41FA5}">
                      <a16:colId xmlns:a16="http://schemas.microsoft.com/office/drawing/2014/main" val="2840707839"/>
                    </a:ext>
                  </a:extLst>
                </a:gridCol>
                <a:gridCol w="6470897">
                  <a:extLst>
                    <a:ext uri="{9D8B030D-6E8A-4147-A177-3AD203B41FA5}">
                      <a16:colId xmlns:a16="http://schemas.microsoft.com/office/drawing/2014/main" val="3582107472"/>
                    </a:ext>
                  </a:extLst>
                </a:gridCol>
              </a:tblGrid>
              <a:tr h="467043">
                <a:tc>
                  <a:txBody>
                    <a:bodyPr/>
                    <a:lstStyle/>
                    <a:p>
                      <a:pPr algn="ctr"/>
                      <a:r>
                        <a:rPr lang="en-US" sz="1600" dirty="0" smtClean="0"/>
                        <a:t>DATE</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t>MEANING</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2027517"/>
                  </a:ext>
                </a:extLst>
              </a:tr>
              <a:tr h="890095">
                <a:tc>
                  <a:txBody>
                    <a:bodyPr/>
                    <a:lstStyle/>
                    <a:p>
                      <a:r>
                        <a:rPr lang="en-US" sz="1600" b="1" dirty="0" smtClean="0"/>
                        <a:t>Declaration Date</a:t>
                      </a:r>
                      <a:endParaRPr lang="en-IN"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just">
                        <a:buFontTx/>
                        <a:buChar char="-"/>
                      </a:pPr>
                      <a:r>
                        <a:rPr lang="en-US" sz="1600" dirty="0" smtClean="0"/>
                        <a:t>Date of approval of Dividend Rate (per share) by Board of Directors of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25001188"/>
                  </a:ext>
                </a:extLst>
              </a:tr>
              <a:tr h="3731909">
                <a:tc>
                  <a:txBody>
                    <a:bodyPr/>
                    <a:lstStyle/>
                    <a:p>
                      <a:r>
                        <a:rPr lang="en-US" sz="1600" b="1" dirty="0" smtClean="0"/>
                        <a:t>Record Date</a:t>
                      </a:r>
                      <a:endParaRPr lang="en-IN"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marR="0" indent="-285750" algn="just" defTabSz="1051150" rtl="0" eaLnBrk="1" fontAlgn="auto" latinLnBrk="0" hangingPunct="1">
                        <a:lnSpc>
                          <a:spcPct val="100000"/>
                        </a:lnSpc>
                        <a:spcBef>
                          <a:spcPts val="0"/>
                        </a:spcBef>
                        <a:spcAft>
                          <a:spcPts val="0"/>
                        </a:spcAft>
                        <a:buClrTx/>
                        <a:buSzTx/>
                        <a:buFontTx/>
                        <a:buChar char="-"/>
                        <a:tabLst/>
                        <a:defRPr/>
                      </a:pPr>
                      <a:r>
                        <a:rPr lang="en-US" sz="1600" b="0" kern="1200" dirty="0" smtClean="0">
                          <a:solidFill>
                            <a:schemeClr val="dk1"/>
                          </a:solidFill>
                          <a:latin typeface="Arial" panose="020B0604020202020204" pitchFamily="34" charset="0"/>
                          <a:ea typeface="+mn-ea"/>
                          <a:cs typeface="Arial" panose="020B0604020202020204" pitchFamily="34" charset="0"/>
                        </a:rPr>
                        <a:t>Proposed by Board of Directors to determine name of the eligible shareholders for dividend. </a:t>
                      </a:r>
                    </a:p>
                    <a:p>
                      <a:pPr marL="285750" marR="0" indent="-285750" algn="just" defTabSz="1051150" rtl="0" eaLnBrk="1" fontAlgn="auto" latinLnBrk="0" hangingPunct="1">
                        <a:lnSpc>
                          <a:spcPct val="100000"/>
                        </a:lnSpc>
                        <a:spcBef>
                          <a:spcPts val="0"/>
                        </a:spcBef>
                        <a:spcAft>
                          <a:spcPts val="0"/>
                        </a:spcAft>
                        <a:buClrTx/>
                        <a:buSzTx/>
                        <a:buFontTx/>
                        <a:buChar char="-"/>
                        <a:tabLst/>
                        <a:defRPr/>
                      </a:pPr>
                      <a:endParaRPr lang="en-US" sz="1600" b="0" kern="1200" dirty="0" smtClean="0">
                        <a:solidFill>
                          <a:schemeClr val="dk1"/>
                        </a:solidFill>
                        <a:latin typeface="Arial" panose="020B0604020202020204" pitchFamily="34" charset="0"/>
                        <a:ea typeface="+mn-ea"/>
                        <a:cs typeface="Arial" panose="020B0604020202020204" pitchFamily="34" charset="0"/>
                      </a:endParaRPr>
                    </a:p>
                    <a:p>
                      <a:pPr marL="285750" marR="0" indent="-285750" algn="just" defTabSz="1051150" rtl="0" eaLnBrk="1" fontAlgn="auto" latinLnBrk="0" hangingPunct="1">
                        <a:lnSpc>
                          <a:spcPct val="100000"/>
                        </a:lnSpc>
                        <a:spcBef>
                          <a:spcPts val="0"/>
                        </a:spcBef>
                        <a:spcAft>
                          <a:spcPts val="0"/>
                        </a:spcAft>
                        <a:buClrTx/>
                        <a:buSzTx/>
                        <a:buFontTx/>
                        <a:buChar char="-"/>
                        <a:tabLst/>
                        <a:defRPr/>
                      </a:pPr>
                      <a:r>
                        <a:rPr lang="en-US" sz="1600" b="0" kern="1200" dirty="0" smtClean="0">
                          <a:solidFill>
                            <a:schemeClr val="dk1"/>
                          </a:solidFill>
                          <a:latin typeface="Arial" panose="020B0604020202020204" pitchFamily="34" charset="0"/>
                          <a:ea typeface="+mn-ea"/>
                          <a:cs typeface="Arial" panose="020B0604020202020204" pitchFamily="34" charset="0"/>
                        </a:rPr>
                        <a:t>All eligible shareholders with their names </a:t>
                      </a:r>
                      <a:r>
                        <a:rPr lang="en-IN" sz="1600" b="0" kern="1200" dirty="0" smtClean="0">
                          <a:solidFill>
                            <a:schemeClr val="dk1"/>
                          </a:solidFill>
                          <a:latin typeface="Arial" panose="020B0604020202020204" pitchFamily="34" charset="0"/>
                          <a:ea typeface="+mn-ea"/>
                          <a:cs typeface="Arial" panose="020B0604020202020204" pitchFamily="34" charset="0"/>
                        </a:rPr>
                        <a:t>in the list at the end of Record Date will be eligible to receive dividends. </a:t>
                      </a:r>
                    </a:p>
                    <a:p>
                      <a:pPr marL="285750" marR="0" indent="-285750" algn="just" defTabSz="1051150" rtl="0" eaLnBrk="1" fontAlgn="auto" latinLnBrk="0" hangingPunct="1">
                        <a:lnSpc>
                          <a:spcPct val="100000"/>
                        </a:lnSpc>
                        <a:spcBef>
                          <a:spcPts val="0"/>
                        </a:spcBef>
                        <a:spcAft>
                          <a:spcPts val="0"/>
                        </a:spcAft>
                        <a:buClrTx/>
                        <a:buSzTx/>
                        <a:buFontTx/>
                        <a:buChar char="-"/>
                        <a:tabLst/>
                        <a:defRPr/>
                      </a:pPr>
                      <a:endParaRPr lang="en-IN" sz="1600" b="0" kern="1200" dirty="0" smtClean="0">
                        <a:solidFill>
                          <a:schemeClr val="dk1"/>
                        </a:solidFill>
                        <a:latin typeface="Arial" panose="020B0604020202020204" pitchFamily="34" charset="0"/>
                        <a:ea typeface="+mn-ea"/>
                        <a:cs typeface="Arial" panose="020B0604020202020204" pitchFamily="34" charset="0"/>
                      </a:endParaRPr>
                    </a:p>
                    <a:p>
                      <a:pPr marL="285750" marR="0" indent="-285750" algn="just" defTabSz="1051150" rtl="0" eaLnBrk="1" fontAlgn="auto" latinLnBrk="0" hangingPunct="1">
                        <a:lnSpc>
                          <a:spcPct val="100000"/>
                        </a:lnSpc>
                        <a:spcBef>
                          <a:spcPts val="0"/>
                        </a:spcBef>
                        <a:spcAft>
                          <a:spcPts val="0"/>
                        </a:spcAft>
                        <a:buClrTx/>
                        <a:buSzTx/>
                        <a:buFontTx/>
                        <a:buChar char="-"/>
                        <a:tabLst/>
                        <a:defRPr/>
                      </a:pPr>
                      <a:r>
                        <a:rPr lang="en-US" sz="1600" b="0" kern="1200" dirty="0" smtClean="0">
                          <a:solidFill>
                            <a:schemeClr val="dk1"/>
                          </a:solidFill>
                          <a:latin typeface="Arial" panose="020B0604020202020204" pitchFamily="34" charset="0"/>
                          <a:ea typeface="+mn-ea"/>
                          <a:cs typeface="Arial" panose="020B0604020202020204" pitchFamily="34" charset="0"/>
                        </a:rPr>
                        <a:t>Minimum gap of 5 clear working days needed between Declaration Date and Record Date.</a:t>
                      </a:r>
                    </a:p>
                    <a:p>
                      <a:pPr marL="285750" marR="0" indent="-285750" algn="just" defTabSz="1051150" rtl="0" eaLnBrk="1" fontAlgn="auto" latinLnBrk="0" hangingPunct="1">
                        <a:lnSpc>
                          <a:spcPct val="100000"/>
                        </a:lnSpc>
                        <a:spcBef>
                          <a:spcPts val="0"/>
                        </a:spcBef>
                        <a:spcAft>
                          <a:spcPts val="0"/>
                        </a:spcAft>
                        <a:buClrTx/>
                        <a:buSzTx/>
                        <a:buFontTx/>
                        <a:buChar char="-"/>
                        <a:tabLst/>
                        <a:defRPr/>
                      </a:pPr>
                      <a:endParaRPr lang="en-US" sz="1600" b="0" kern="1200" dirty="0" smtClean="0">
                        <a:solidFill>
                          <a:schemeClr val="dk1"/>
                        </a:solidFill>
                        <a:latin typeface="Arial" panose="020B0604020202020204" pitchFamily="34" charset="0"/>
                        <a:ea typeface="+mn-ea"/>
                        <a:cs typeface="Arial" panose="020B0604020202020204" pitchFamily="34" charset="0"/>
                      </a:endParaRPr>
                    </a:p>
                    <a:p>
                      <a:pPr marL="285750" marR="0" indent="-285750" algn="just" defTabSz="1051150" rtl="0" eaLnBrk="1" fontAlgn="auto" latinLnBrk="0" hangingPunct="1">
                        <a:lnSpc>
                          <a:spcPct val="100000"/>
                        </a:lnSpc>
                        <a:spcBef>
                          <a:spcPts val="0"/>
                        </a:spcBef>
                        <a:spcAft>
                          <a:spcPts val="0"/>
                        </a:spcAft>
                        <a:buClrTx/>
                        <a:buSzTx/>
                        <a:buFontTx/>
                        <a:buChar char="-"/>
                        <a:tabLst/>
                        <a:defRPr/>
                      </a:pPr>
                      <a:r>
                        <a:rPr lang="en-IN" sz="1600" b="0" kern="1200" dirty="0" smtClean="0">
                          <a:solidFill>
                            <a:schemeClr val="dk1"/>
                          </a:solidFill>
                          <a:latin typeface="Arial" panose="020B0604020202020204" pitchFamily="34" charset="0"/>
                          <a:ea typeface="+mn-ea"/>
                          <a:cs typeface="Arial" panose="020B0604020202020204" pitchFamily="34" charset="0"/>
                        </a:rPr>
                        <a:t>Shares credited in </a:t>
                      </a:r>
                      <a:r>
                        <a:rPr lang="en-IN" sz="1600" b="0" kern="1200" dirty="0" err="1" smtClean="0">
                          <a:solidFill>
                            <a:schemeClr val="dk1"/>
                          </a:solidFill>
                          <a:latin typeface="Arial" panose="020B0604020202020204" pitchFamily="34" charset="0"/>
                          <a:ea typeface="+mn-ea"/>
                          <a:cs typeface="Arial" panose="020B0604020202020204" pitchFamily="34" charset="0"/>
                        </a:rPr>
                        <a:t>Demat</a:t>
                      </a:r>
                      <a:r>
                        <a:rPr lang="en-IN" sz="1600" b="0" kern="1200" dirty="0" smtClean="0">
                          <a:solidFill>
                            <a:schemeClr val="dk1"/>
                          </a:solidFill>
                          <a:latin typeface="Arial" panose="020B0604020202020204" pitchFamily="34" charset="0"/>
                          <a:ea typeface="+mn-ea"/>
                          <a:cs typeface="Arial" panose="020B0604020202020204" pitchFamily="34" charset="0"/>
                        </a:rPr>
                        <a:t> account two days after the actual purchase on Stock Exchange platform.</a:t>
                      </a:r>
                    </a:p>
                    <a:p>
                      <a:pPr marL="285750" marR="0" indent="-285750" algn="just" defTabSz="1051150" rtl="0" eaLnBrk="1" fontAlgn="auto" latinLnBrk="0" hangingPunct="1">
                        <a:lnSpc>
                          <a:spcPct val="100000"/>
                        </a:lnSpc>
                        <a:spcBef>
                          <a:spcPts val="0"/>
                        </a:spcBef>
                        <a:spcAft>
                          <a:spcPts val="0"/>
                        </a:spcAft>
                        <a:buClrTx/>
                        <a:buSzTx/>
                        <a:buFontTx/>
                        <a:buChar char="-"/>
                        <a:tabLst/>
                        <a:defRPr/>
                      </a:pPr>
                      <a:endParaRPr lang="en-IN" sz="1600" b="0" kern="1200" dirty="0" smtClean="0">
                        <a:solidFill>
                          <a:schemeClr val="dk1"/>
                        </a:solidFill>
                        <a:latin typeface="Arial" panose="020B0604020202020204" pitchFamily="34" charset="0"/>
                        <a:ea typeface="+mn-ea"/>
                        <a:cs typeface="Arial" panose="020B0604020202020204" pitchFamily="34" charset="0"/>
                      </a:endParaRPr>
                    </a:p>
                    <a:p>
                      <a:pPr marL="285750" marR="0" indent="-285750" algn="just" defTabSz="1051150" rtl="0" eaLnBrk="1" fontAlgn="auto" latinLnBrk="0" hangingPunct="1">
                        <a:lnSpc>
                          <a:spcPct val="100000"/>
                        </a:lnSpc>
                        <a:spcBef>
                          <a:spcPts val="0"/>
                        </a:spcBef>
                        <a:spcAft>
                          <a:spcPts val="0"/>
                        </a:spcAft>
                        <a:buClrTx/>
                        <a:buSzTx/>
                        <a:buFontTx/>
                        <a:buChar char="-"/>
                        <a:tabLst/>
                        <a:defRPr/>
                      </a:pPr>
                      <a:r>
                        <a:rPr lang="en-IN" sz="1600" b="0" kern="1200" dirty="0" smtClean="0">
                          <a:solidFill>
                            <a:schemeClr val="dk1"/>
                          </a:solidFill>
                          <a:latin typeface="Arial" panose="020B0604020202020204" pitchFamily="34" charset="0"/>
                          <a:ea typeface="+mn-ea"/>
                          <a:cs typeface="Arial" panose="020B0604020202020204" pitchFamily="34" charset="0"/>
                        </a:rPr>
                        <a:t>To be eligible for</a:t>
                      </a:r>
                      <a:r>
                        <a:rPr lang="en-IN" sz="1600" b="0" kern="1200" baseline="0" dirty="0" smtClean="0">
                          <a:solidFill>
                            <a:schemeClr val="dk1"/>
                          </a:solidFill>
                          <a:latin typeface="Arial" panose="020B0604020202020204" pitchFamily="34" charset="0"/>
                          <a:ea typeface="+mn-ea"/>
                          <a:cs typeface="Arial" panose="020B0604020202020204" pitchFamily="34" charset="0"/>
                        </a:rPr>
                        <a:t> receiving dividend: Investors to have </a:t>
                      </a:r>
                      <a:r>
                        <a:rPr lang="en-IN" sz="1600" b="0" kern="1200" dirty="0" smtClean="0">
                          <a:solidFill>
                            <a:schemeClr val="dk1"/>
                          </a:solidFill>
                          <a:latin typeface="Arial" panose="020B0604020202020204" pitchFamily="34" charset="0"/>
                          <a:ea typeface="+mn-ea"/>
                          <a:cs typeface="Arial" panose="020B0604020202020204" pitchFamily="34" charset="0"/>
                        </a:rPr>
                        <a:t>shares in the </a:t>
                      </a:r>
                      <a:r>
                        <a:rPr lang="en-IN" sz="1600" b="0" kern="1200" dirty="0" err="1" smtClean="0">
                          <a:solidFill>
                            <a:schemeClr val="dk1"/>
                          </a:solidFill>
                          <a:latin typeface="Arial" panose="020B0604020202020204" pitchFamily="34" charset="0"/>
                          <a:ea typeface="+mn-ea"/>
                          <a:cs typeface="Arial" panose="020B0604020202020204" pitchFamily="34" charset="0"/>
                        </a:rPr>
                        <a:t>Demat</a:t>
                      </a:r>
                      <a:r>
                        <a:rPr lang="en-IN" sz="1600" b="0" kern="1200" dirty="0" smtClean="0">
                          <a:solidFill>
                            <a:schemeClr val="dk1"/>
                          </a:solidFill>
                          <a:latin typeface="Arial" panose="020B0604020202020204" pitchFamily="34" charset="0"/>
                          <a:ea typeface="+mn-ea"/>
                          <a:cs typeface="Arial" panose="020B0604020202020204" pitchFamily="34" charset="0"/>
                        </a:rPr>
                        <a:t> account by record date.</a:t>
                      </a:r>
                      <a:endParaRPr lang="en-US" sz="1600" b="0" kern="1200" dirty="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573897"/>
                  </a:ext>
                </a:extLst>
              </a:tr>
            </a:tbl>
          </a:graphicData>
        </a:graphic>
      </p:graphicFrame>
      <p:pic>
        <p:nvPicPr>
          <p:cNvPr id="8" name="Picture 3"/>
          <p:cNvPicPr/>
          <p:nvPr/>
        </p:nvPicPr>
        <p:blipFill>
          <a:blip r:embed="rId2"/>
          <a:stretch/>
        </p:blipFill>
        <p:spPr>
          <a:xfrm>
            <a:off x="8876400" y="0"/>
            <a:ext cx="1029600" cy="803880"/>
          </a:xfrm>
          <a:prstGeom prst="rect">
            <a:avLst/>
          </a:prstGeom>
          <a:ln>
            <a:noFill/>
          </a:ln>
        </p:spPr>
      </p:pic>
      <p:sp>
        <p:nvSpPr>
          <p:cNvPr id="9" name="TextBox 8"/>
          <p:cNvSpPr txBox="1"/>
          <p:nvPr/>
        </p:nvSpPr>
        <p:spPr>
          <a:xfrm>
            <a:off x="356040" y="6389460"/>
            <a:ext cx="9054000" cy="307777"/>
          </a:xfrm>
          <a:prstGeom prst="rect">
            <a:avLst/>
          </a:prstGeom>
          <a:noFill/>
        </p:spPr>
        <p:txBody>
          <a:bodyPr wrap="square" rtlCol="0">
            <a:spAutoFit/>
          </a:bodyPr>
          <a:lstStyle/>
          <a:p>
            <a:r>
              <a:rPr lang="en-US" sz="1400" dirty="0" smtClean="0"/>
              <a:t>- This presentation may be used with the permission of SEBI and only for non-profit awareness programs.</a:t>
            </a:r>
            <a:endParaRPr lang="en-IN" sz="1400" dirty="0"/>
          </a:p>
        </p:txBody>
      </p:sp>
    </p:spTree>
    <p:extLst>
      <p:ext uri="{BB962C8B-B14F-4D97-AF65-F5344CB8AC3E}">
        <p14:creationId xmlns:p14="http://schemas.microsoft.com/office/powerpoint/2010/main" val="351008009"/>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495360" y="92160"/>
            <a:ext cx="8914680" cy="67392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nchor="ctr"/>
          <a:lstStyle/>
          <a:p>
            <a:pPr algn="ctr">
              <a:lnSpc>
                <a:spcPct val="93000"/>
              </a:lnSpc>
            </a:pPr>
            <a:r>
              <a:rPr lang="en-IN" sz="2800" b="1" strike="noStrike" spc="-1" dirty="0" smtClean="0">
                <a:solidFill>
                  <a:srgbClr val="000000"/>
                </a:solidFill>
                <a:latin typeface="Arial"/>
                <a:ea typeface="Arial"/>
              </a:rPr>
              <a:t>Dividend – Important Dates</a:t>
            </a:r>
            <a:endParaRPr lang="en-IN" sz="2800" b="0" strike="noStrike" spc="-1" dirty="0">
              <a:latin typeface="Arial"/>
            </a:endParaRPr>
          </a:p>
        </p:txBody>
      </p:sp>
      <p:sp>
        <p:nvSpPr>
          <p:cNvPr id="170" name="CustomShape 2"/>
          <p:cNvSpPr/>
          <p:nvPr/>
        </p:nvSpPr>
        <p:spPr>
          <a:xfrm>
            <a:off x="356040" y="983250"/>
            <a:ext cx="9054000" cy="5189040"/>
          </a:xfrm>
          <a:prstGeom prst="rect">
            <a:avLst/>
          </a:prstGeom>
          <a:noFill/>
          <a:ln w="12600">
            <a:noFill/>
          </a:ln>
        </p:spPr>
        <p:style>
          <a:lnRef idx="0">
            <a:scrgbClr r="0" g="0" b="0"/>
          </a:lnRef>
          <a:fillRef idx="0">
            <a:scrgbClr r="0" g="0" b="0"/>
          </a:fillRef>
          <a:effectRef idx="0">
            <a:scrgbClr r="0" g="0" b="0"/>
          </a:effectRef>
          <a:fontRef idx="minor"/>
        </p:style>
        <p:txBody>
          <a:bodyPr lIns="0" tIns="0" rIns="0" bIns="0"/>
          <a:lstStyle/>
          <a:p>
            <a:pPr marL="343080" indent="-342360">
              <a:lnSpc>
                <a:spcPct val="100000"/>
              </a:lnSpc>
              <a:spcBef>
                <a:spcPts val="1400"/>
              </a:spcBef>
              <a:buClr>
                <a:srgbClr val="000000"/>
              </a:buClr>
              <a:buFont typeface="Wingdings" charset="2"/>
              <a:buChar char=""/>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endParaRPr lang="en-IN" sz="2000" b="0" strike="noStrike" spc="-1" dirty="0">
              <a:latin typeface="Arial"/>
            </a:endParaRPr>
          </a:p>
          <a:p>
            <a:pPr marL="343080" indent="-342360">
              <a:lnSpc>
                <a:spcPct val="93000"/>
              </a:lnSpc>
              <a:spcBef>
                <a:spcPts val="1400"/>
              </a:spcBef>
            </a:pPr>
            <a:r>
              <a:rPr lang="en-IN" sz="1600" b="0" strike="noStrike" spc="-1" dirty="0">
                <a:solidFill>
                  <a:srgbClr val="000000"/>
                </a:solidFill>
                <a:latin typeface="Arial"/>
                <a:ea typeface="Arial"/>
              </a:rPr>
              <a:t>  </a:t>
            </a:r>
            <a:endParaRPr lang="en-IN" sz="1600" b="0" strike="noStrike" spc="-1" dirty="0">
              <a:latin typeface="Arial"/>
            </a:endParaRPr>
          </a:p>
          <a:p>
            <a:pPr marL="343080" indent="-342360">
              <a:lnSpc>
                <a:spcPct val="93000"/>
              </a:lnSpc>
              <a:spcBef>
                <a:spcPts val="1400"/>
              </a:spcBef>
            </a:pPr>
            <a:r>
              <a:rPr lang="en-IN" sz="1600" b="1" strike="noStrike" spc="-1" dirty="0">
                <a:solidFill>
                  <a:srgbClr val="000000"/>
                </a:solidFill>
                <a:latin typeface="Arial"/>
                <a:ea typeface="Calibri"/>
              </a:rPr>
              <a:t> </a:t>
            </a:r>
            <a:endParaRPr lang="en-IN" sz="1600" b="0" strike="noStrike" spc="-1" dirty="0">
              <a:latin typeface="Arial"/>
            </a:endParaRPr>
          </a:p>
        </p:txBody>
      </p:sp>
      <p:sp>
        <p:nvSpPr>
          <p:cNvPr id="6" name="CustomShape 3"/>
          <p:cNvSpPr/>
          <p:nvPr/>
        </p:nvSpPr>
        <p:spPr>
          <a:xfrm>
            <a:off x="9410760" y="6324480"/>
            <a:ext cx="227160" cy="227160"/>
          </a:xfrm>
          <a:prstGeom prst="rect">
            <a:avLst/>
          </a:prstGeom>
          <a:solidFill>
            <a:srgbClr val="0771B0"/>
          </a:solid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1000" spc="-1" dirty="0">
                <a:solidFill>
                  <a:schemeClr val="bg1"/>
                </a:solidFill>
                <a:latin typeface="Arial"/>
              </a:rPr>
              <a:t>9</a:t>
            </a:r>
            <a:endParaRPr lang="en-IN" sz="1000" b="0" strike="noStrike" spc="-1" dirty="0">
              <a:solidFill>
                <a:schemeClr val="bg1"/>
              </a:solidFill>
              <a:latin typeface="Arial"/>
            </a:endParaRPr>
          </a:p>
        </p:txBody>
      </p:sp>
      <p:graphicFrame>
        <p:nvGraphicFramePr>
          <p:cNvPr id="2" name="Table 1"/>
          <p:cNvGraphicFramePr>
            <a:graphicFrameLocks noGrp="1"/>
          </p:cNvGraphicFramePr>
          <p:nvPr>
            <p:extLst>
              <p:ext uri="{D42A27DB-BD31-4B8C-83A1-F6EECF244321}">
                <p14:modId xmlns:p14="http://schemas.microsoft.com/office/powerpoint/2010/main" val="2920550195"/>
              </p:ext>
            </p:extLst>
          </p:nvPr>
        </p:nvGraphicFramePr>
        <p:xfrm>
          <a:off x="495360" y="959055"/>
          <a:ext cx="8914680" cy="5237429"/>
        </p:xfrm>
        <a:graphic>
          <a:graphicData uri="http://schemas.openxmlformats.org/drawingml/2006/table">
            <a:tbl>
              <a:tblPr firstRow="1" bandRow="1">
                <a:tableStyleId>{5C22544A-7EE6-4342-B048-85BDC9FD1C3A}</a:tableStyleId>
              </a:tblPr>
              <a:tblGrid>
                <a:gridCol w="2848731">
                  <a:extLst>
                    <a:ext uri="{9D8B030D-6E8A-4147-A177-3AD203B41FA5}">
                      <a16:colId xmlns:a16="http://schemas.microsoft.com/office/drawing/2014/main" val="2840707839"/>
                    </a:ext>
                  </a:extLst>
                </a:gridCol>
                <a:gridCol w="6065949">
                  <a:extLst>
                    <a:ext uri="{9D8B030D-6E8A-4147-A177-3AD203B41FA5}">
                      <a16:colId xmlns:a16="http://schemas.microsoft.com/office/drawing/2014/main" val="3582107472"/>
                    </a:ext>
                  </a:extLst>
                </a:gridCol>
              </a:tblGrid>
              <a:tr h="573989">
                <a:tc>
                  <a:txBody>
                    <a:bodyPr/>
                    <a:lstStyle/>
                    <a:p>
                      <a:pPr algn="ctr"/>
                      <a:r>
                        <a:rPr lang="en-US" dirty="0" smtClean="0"/>
                        <a:t>DATE</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MEANING</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2027517"/>
                  </a:ext>
                </a:extLst>
              </a:tr>
              <a:tr h="1183115">
                <a:tc>
                  <a:txBody>
                    <a:bodyPr/>
                    <a:lstStyle/>
                    <a:p>
                      <a:r>
                        <a:rPr lang="en-US" b="1" dirty="0" smtClean="0"/>
                        <a:t>Cum Dividend Date</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just">
                        <a:buFontTx/>
                        <a:buChar char="-"/>
                      </a:pPr>
                      <a:r>
                        <a:rPr lang="en-US" dirty="0" smtClean="0"/>
                        <a:t>Last Date to buy shares</a:t>
                      </a:r>
                      <a:r>
                        <a:rPr lang="en-US" baseline="0" dirty="0" smtClean="0"/>
                        <a:t> in order to be eligible to receive dividend.</a:t>
                      </a:r>
                    </a:p>
                    <a:p>
                      <a:pPr marL="285750" indent="-285750" algn="just">
                        <a:buFontTx/>
                        <a:buChar char="-"/>
                      </a:pPr>
                      <a:endParaRPr lang="en-US" baseline="0" dirty="0" smtClean="0"/>
                    </a:p>
                    <a:p>
                      <a:pPr marL="285750" indent="-285750" algn="just">
                        <a:buFontTx/>
                        <a:buChar char="-"/>
                      </a:pPr>
                      <a:r>
                        <a:rPr lang="en-US" baseline="0" dirty="0" smtClean="0"/>
                        <a:t>One-day prior to Ex-Dividend Date.</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25001188"/>
                  </a:ext>
                </a:extLst>
              </a:tr>
              <a:tr h="1683478">
                <a:tc>
                  <a:txBody>
                    <a:bodyPr/>
                    <a:lstStyle/>
                    <a:p>
                      <a:r>
                        <a:rPr lang="en-US" b="1" dirty="0" smtClean="0"/>
                        <a:t>Ex-Dividend Date</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marR="0" indent="-285750" algn="just" defTabSz="914400" rtl="0" eaLnBrk="1" fontAlgn="auto" latinLnBrk="0" hangingPunct="1">
                        <a:lnSpc>
                          <a:spcPct val="100000"/>
                        </a:lnSpc>
                        <a:spcBef>
                          <a:spcPts val="0"/>
                        </a:spcBef>
                        <a:spcAft>
                          <a:spcPts val="0"/>
                        </a:spcAft>
                        <a:buClrTx/>
                        <a:buSzTx/>
                        <a:buFontTx/>
                        <a:buChar char="-"/>
                        <a:tabLst/>
                        <a:defRPr/>
                      </a:pPr>
                      <a:r>
                        <a:rPr lang="en-US" dirty="0" smtClean="0"/>
                        <a:t>On this day the price of the equity share of the Company gets adjusted for the dividend pay out.</a:t>
                      </a:r>
                    </a:p>
                    <a:p>
                      <a:pPr marL="285750" marR="0" indent="-285750" algn="just" defTabSz="914400" rtl="0" eaLnBrk="1" fontAlgn="auto" latinLnBrk="0" hangingPunct="1">
                        <a:lnSpc>
                          <a:spcPct val="100000"/>
                        </a:lnSpc>
                        <a:spcBef>
                          <a:spcPts val="0"/>
                        </a:spcBef>
                        <a:spcAft>
                          <a:spcPts val="0"/>
                        </a:spcAft>
                        <a:buClrTx/>
                        <a:buSzTx/>
                        <a:buFontTx/>
                        <a:buChar char="-"/>
                        <a:tabLst/>
                        <a:defRPr/>
                      </a:pPr>
                      <a:endParaRPr lang="en-US" dirty="0" smtClean="0"/>
                    </a:p>
                    <a:p>
                      <a:pPr marL="285750" indent="-285750" algn="just">
                        <a:buFontTx/>
                        <a:buChar char="-"/>
                      </a:pPr>
                      <a:r>
                        <a:rPr lang="en-US" dirty="0" smtClean="0"/>
                        <a:t>Stock exchanges determine and notify this date.</a:t>
                      </a:r>
                    </a:p>
                    <a:p>
                      <a:pPr marL="285750" indent="-285750" algn="just">
                        <a:buFontTx/>
                        <a:buChar char="-"/>
                      </a:pPr>
                      <a:endParaRPr lang="en-US" dirty="0" smtClean="0"/>
                    </a:p>
                    <a:p>
                      <a:pPr marL="285750" indent="-285750" algn="just">
                        <a:buFontTx/>
                        <a:buChar char="-"/>
                      </a:pPr>
                      <a:r>
                        <a:rPr lang="en-US" dirty="0" smtClean="0"/>
                        <a:t>One working day prior to the Record Date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573897"/>
                  </a:ext>
                </a:extLst>
              </a:tr>
              <a:tr h="1683478">
                <a:tc>
                  <a:txBody>
                    <a:bodyPr/>
                    <a:lstStyle/>
                    <a:p>
                      <a:r>
                        <a:rPr lang="en-US" b="1" dirty="0" smtClean="0"/>
                        <a:t>Payment</a:t>
                      </a:r>
                      <a:r>
                        <a:rPr lang="en-US" b="1" baseline="0" dirty="0" smtClean="0"/>
                        <a:t> Date/ Issue Date</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marR="0" indent="-285750" algn="just" defTabSz="1051150" rtl="0" eaLnBrk="1" fontAlgn="auto" latinLnBrk="0" hangingPunct="1">
                        <a:lnSpc>
                          <a:spcPct val="100000"/>
                        </a:lnSpc>
                        <a:spcBef>
                          <a:spcPts val="0"/>
                        </a:spcBef>
                        <a:spcAft>
                          <a:spcPts val="0"/>
                        </a:spcAft>
                        <a:buClrTx/>
                        <a:buSzTx/>
                        <a:buFontTx/>
                        <a:buChar char="-"/>
                        <a:tabLst/>
                        <a:defRPr/>
                      </a:pPr>
                      <a:r>
                        <a:rPr lang="en-US" sz="1800" kern="1200" dirty="0" smtClean="0">
                          <a:solidFill>
                            <a:schemeClr val="dk1"/>
                          </a:solidFill>
                          <a:latin typeface="+mn-lt"/>
                          <a:ea typeface="+mn-ea"/>
                          <a:cs typeface="+mn-cs"/>
                        </a:rPr>
                        <a:t>Payment of dividend to be completed within 30 days of its approval.</a:t>
                      </a:r>
                    </a:p>
                    <a:p>
                      <a:pPr marL="285750" marR="0" indent="-285750" algn="just" defTabSz="1051150" rtl="0" eaLnBrk="1" fontAlgn="auto" latinLnBrk="0" hangingPunct="1">
                        <a:lnSpc>
                          <a:spcPct val="100000"/>
                        </a:lnSpc>
                        <a:spcBef>
                          <a:spcPts val="0"/>
                        </a:spcBef>
                        <a:spcAft>
                          <a:spcPts val="0"/>
                        </a:spcAft>
                        <a:buClrTx/>
                        <a:buSzTx/>
                        <a:buFontTx/>
                        <a:buChar char="-"/>
                        <a:tabLst/>
                        <a:defRPr/>
                      </a:pPr>
                      <a:endParaRPr lang="en-US" sz="1800" kern="1200" dirty="0" smtClean="0">
                        <a:solidFill>
                          <a:schemeClr val="dk1"/>
                        </a:solidFill>
                        <a:latin typeface="+mn-lt"/>
                        <a:ea typeface="+mn-ea"/>
                        <a:cs typeface="+mn-cs"/>
                      </a:endParaRPr>
                    </a:p>
                    <a:p>
                      <a:pPr marL="285750" marR="0" indent="-285750" algn="just" defTabSz="1051150" rtl="0" eaLnBrk="1" fontAlgn="auto" latinLnBrk="0" hangingPunct="1">
                        <a:lnSpc>
                          <a:spcPct val="100000"/>
                        </a:lnSpc>
                        <a:spcBef>
                          <a:spcPts val="0"/>
                        </a:spcBef>
                        <a:spcAft>
                          <a:spcPts val="0"/>
                        </a:spcAft>
                        <a:buClrTx/>
                        <a:buSzTx/>
                        <a:buFontTx/>
                        <a:buChar char="-"/>
                        <a:tabLst/>
                        <a:defRPr/>
                      </a:pPr>
                      <a:r>
                        <a:rPr lang="en-US" sz="1800" kern="1200" dirty="0" smtClean="0">
                          <a:solidFill>
                            <a:schemeClr val="dk1"/>
                          </a:solidFill>
                          <a:latin typeface="+mn-lt"/>
                          <a:ea typeface="+mn-ea"/>
                          <a:cs typeface="+mn-cs"/>
                        </a:rPr>
                        <a:t>Eligible shareholders receive the dividend amount before this date.</a:t>
                      </a:r>
                    </a:p>
                    <a:p>
                      <a:pPr algn="just"/>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63425902"/>
                  </a:ext>
                </a:extLst>
              </a:tr>
            </a:tbl>
          </a:graphicData>
        </a:graphic>
      </p:graphicFrame>
      <p:pic>
        <p:nvPicPr>
          <p:cNvPr id="8" name="Picture 3"/>
          <p:cNvPicPr/>
          <p:nvPr/>
        </p:nvPicPr>
        <p:blipFill>
          <a:blip r:embed="rId2"/>
          <a:stretch/>
        </p:blipFill>
        <p:spPr>
          <a:xfrm>
            <a:off x="8876400" y="0"/>
            <a:ext cx="1029600" cy="803880"/>
          </a:xfrm>
          <a:prstGeom prst="rect">
            <a:avLst/>
          </a:prstGeom>
          <a:ln>
            <a:noFill/>
          </a:ln>
        </p:spPr>
      </p:pic>
      <p:sp>
        <p:nvSpPr>
          <p:cNvPr id="9" name="TextBox 8"/>
          <p:cNvSpPr txBox="1"/>
          <p:nvPr/>
        </p:nvSpPr>
        <p:spPr>
          <a:xfrm>
            <a:off x="356040" y="6389460"/>
            <a:ext cx="9054000" cy="307777"/>
          </a:xfrm>
          <a:prstGeom prst="rect">
            <a:avLst/>
          </a:prstGeom>
          <a:noFill/>
        </p:spPr>
        <p:txBody>
          <a:bodyPr wrap="square" rtlCol="0">
            <a:spAutoFit/>
          </a:bodyPr>
          <a:lstStyle/>
          <a:p>
            <a:r>
              <a:rPr lang="en-US" sz="1400" dirty="0" smtClean="0"/>
              <a:t>- This presentation may be used with the permission of SEBI and only for non-profit awareness programs.</a:t>
            </a:r>
            <a:endParaRPr lang="en-IN" sz="1400" dirty="0"/>
          </a:p>
        </p:txBody>
      </p:sp>
    </p:spTree>
    <p:extLst>
      <p:ext uri="{BB962C8B-B14F-4D97-AF65-F5344CB8AC3E}">
        <p14:creationId xmlns:p14="http://schemas.microsoft.com/office/powerpoint/2010/main" val="1663071604"/>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A7A7A7"/>
      </a:dk2>
      <a:lt2>
        <a:srgbClr val="535353"/>
      </a:lt2>
      <a:accent1>
        <a:srgbClr val="00CC99"/>
      </a:accent1>
      <a:accent2>
        <a:srgbClr val="3333CC"/>
      </a:accent2>
      <a:accent3>
        <a:srgbClr val="9BBB59"/>
      </a:accent3>
      <a:accent4>
        <a:srgbClr val="8064A2"/>
      </a:accent4>
      <a:accent5>
        <a:srgbClr val="4BACC6"/>
      </a:accent5>
      <a:accent6>
        <a:srgbClr val="F79646"/>
      </a:accent6>
      <a:hlink>
        <a:srgbClr val="0000FF"/>
      </a:hlink>
      <a:folHlink>
        <a:srgbClr val="FF00FF"/>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Klassify>
  <SNO>1</SNO>
  <KDate>2020-06-05 14:41:58</KDate>
  <Classification>SEBI-INTERNAL</Classification>
  <HostName>MUM0111392A</HostName>
  <Domain_User>SEBINT/1392</Domain_User>
  <IPAdd>10.88.98.23</IPAdd>
  <FilePath>C:\Users\1392\Downloads\PPT for webinar May 30 2020 (1).pptx</FilePath>
  <KID>E4B97AF59085637269649180931804</KID>
  <UniqueName/>
  <Suggested/>
  <Justification/>
</Klassify>
</file>

<file path=customXml/itemProps1.xml><?xml version="1.0" encoding="utf-8"?>
<ds:datastoreItem xmlns:ds="http://schemas.openxmlformats.org/officeDocument/2006/customXml" ds:itemID="{14C044F2-5146-49E2-A5CC-AE0B4F587A77}">
  <ds:schemaRefs/>
</ds:datastoreItem>
</file>

<file path=docProps/app.xml><?xml version="1.0" encoding="utf-8"?>
<Properties xmlns="http://schemas.openxmlformats.org/officeDocument/2006/extended-properties" xmlns:vt="http://schemas.openxmlformats.org/officeDocument/2006/docPropsVTypes">
  <Template/>
  <TotalTime>5155</TotalTime>
  <Words>1273</Words>
  <Application>Microsoft Office PowerPoint</Application>
  <PresentationFormat>A4 Paper (210x297 mm)</PresentationFormat>
  <Paragraphs>313</Paragraphs>
  <Slides>16</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16</vt:i4>
      </vt:variant>
    </vt:vector>
  </HeadingPairs>
  <TitlesOfParts>
    <vt:vector size="24" baseType="lpstr">
      <vt:lpstr>Arial</vt:lpstr>
      <vt:lpstr>Calibri</vt:lpstr>
      <vt:lpstr>DejaVu Sans</vt:lpstr>
      <vt:lpstr>Symbol</vt:lpstr>
      <vt:lpstr>Wingdings</vt:lpstr>
      <vt:lpstr>Office Theme</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DELL</dc:creator>
  <dc:description/>
  <cp:lastModifiedBy>MAHESH PARU KHANDARE</cp:lastModifiedBy>
  <cp:revision>176</cp:revision>
  <cp:lastPrinted>2020-11-19T05:46:57Z</cp:lastPrinted>
  <dcterms:modified xsi:type="dcterms:W3CDTF">2022-11-30T09:04:57Z</dcterms:modified>
  <dc:language>en-IN</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A4 Paper (210x297 mm)</vt:lpwstr>
  </property>
  <property fmtid="{D5CDD505-2E9C-101B-9397-08002B2CF9AE}" pid="9" name="ScaleCrop">
    <vt:bool>false</vt:bool>
  </property>
  <property fmtid="{D5CDD505-2E9C-101B-9397-08002B2CF9AE}" pid="10" name="ShareDoc">
    <vt:bool>false</vt:bool>
  </property>
  <property fmtid="{D5CDD505-2E9C-101B-9397-08002B2CF9AE}" pid="11" name="Slides">
    <vt:i4>18</vt:i4>
  </property>
  <property fmtid="{D5CDD505-2E9C-101B-9397-08002B2CF9AE}" pid="12" name="Classification">
    <vt:lpwstr>SEBI-INTERNAL</vt:lpwstr>
  </property>
  <property fmtid="{D5CDD505-2E9C-101B-9397-08002B2CF9AE}" pid="13" name="Rules">
    <vt:lpwstr/>
  </property>
  <property fmtid="{D5CDD505-2E9C-101B-9397-08002B2CF9AE}" pid="14" name="KID">
    <vt:lpwstr>E4B97AF59085637269649180931804</vt:lpwstr>
  </property>
</Properties>
</file>