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3"/>
    <p:sldMasterId id="2147483748" r:id="rId4"/>
  </p:sldMasterIdLst>
  <p:notesMasterIdLst>
    <p:notesMasterId r:id="rId37"/>
  </p:notesMasterIdLst>
  <p:handoutMasterIdLst>
    <p:handoutMasterId r:id="rId38"/>
  </p:handoutMasterIdLst>
  <p:sldIdLst>
    <p:sldId id="957" r:id="rId5"/>
    <p:sldId id="1022" r:id="rId6"/>
    <p:sldId id="1042" r:id="rId7"/>
    <p:sldId id="996" r:id="rId8"/>
    <p:sldId id="997" r:id="rId9"/>
    <p:sldId id="1013" r:id="rId10"/>
    <p:sldId id="1015" r:id="rId11"/>
    <p:sldId id="998" r:id="rId12"/>
    <p:sldId id="1017" r:id="rId13"/>
    <p:sldId id="1010" r:id="rId14"/>
    <p:sldId id="1012" r:id="rId15"/>
    <p:sldId id="1011" r:id="rId16"/>
    <p:sldId id="999" r:id="rId17"/>
    <p:sldId id="1001" r:id="rId18"/>
    <p:sldId id="1002" r:id="rId19"/>
    <p:sldId id="1041" r:id="rId20"/>
    <p:sldId id="1025" r:id="rId21"/>
    <p:sldId id="1026" r:id="rId22"/>
    <p:sldId id="1027" r:id="rId23"/>
    <p:sldId id="1028" r:id="rId24"/>
    <p:sldId id="1029" r:id="rId25"/>
    <p:sldId id="1030" r:id="rId26"/>
    <p:sldId id="1031" r:id="rId27"/>
    <p:sldId id="1032" r:id="rId28"/>
    <p:sldId id="1033" r:id="rId29"/>
    <p:sldId id="1034" r:id="rId30"/>
    <p:sldId id="1035" r:id="rId31"/>
    <p:sldId id="1036" r:id="rId32"/>
    <p:sldId id="1037" r:id="rId33"/>
    <p:sldId id="1038" r:id="rId34"/>
    <p:sldId id="1039" r:id="rId35"/>
    <p:sldId id="1040" r:id="rId36"/>
  </p:sldIdLst>
  <p:sldSz cx="9144000" cy="6858000" type="screen4x3"/>
  <p:notesSz cx="7315200" cy="9601200"/>
  <p:custShowLst>
    <p:custShow name="Custom Show 1" id="0">
      <p:sldLst/>
    </p:custShow>
  </p:custShow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SHMI SHARMA" initials="RS" lastIdx="0" clrIdx="0">
    <p:extLst>
      <p:ext uri="{19B8F6BF-5375-455C-9EA6-DF929625EA0E}">
        <p15:presenceInfo xmlns:p15="http://schemas.microsoft.com/office/powerpoint/2012/main" userId="S-1-5-21-3983452154-2808760450-1622254248-21149" providerId="AD"/>
      </p:ext>
    </p:extLst>
  </p:cmAuthor>
  <p:cmAuthor id="2" name="Krishnanand Raghavan" initials="KR" lastIdx="1" clrIdx="1">
    <p:extLst>
      <p:ext uri="{19B8F6BF-5375-455C-9EA6-DF929625EA0E}">
        <p15:presenceInfo xmlns:p15="http://schemas.microsoft.com/office/powerpoint/2012/main" userId="S-1-5-21-3983452154-2808760450-1622254248-21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CBB3"/>
    <a:srgbClr val="D60000"/>
    <a:srgbClr val="BF1E0D"/>
    <a:srgbClr val="E69ED7"/>
    <a:srgbClr val="005024"/>
    <a:srgbClr val="43FF98"/>
    <a:srgbClr val="8E90F6"/>
    <a:srgbClr val="0033CC"/>
    <a:srgbClr val="EBE600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801" autoAdjust="0"/>
    <p:restoredTop sz="86772" autoAdjust="0"/>
  </p:normalViewPr>
  <p:slideViewPr>
    <p:cSldViewPr>
      <p:cViewPr varScale="1">
        <p:scale>
          <a:sx n="70" d="100"/>
          <a:sy n="70" d="100"/>
        </p:scale>
        <p:origin x="41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2160" y="84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commentAuthors" Target="commentAuthor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1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50E6D2-A681-4E38-A54A-D161716EFB06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F05442-716C-484F-BCD9-7BDA89C8DA45}">
      <dgm:prSet phldrT="[Text]" custT="1"/>
      <dgm:spPr/>
      <dgm:t>
        <a:bodyPr/>
        <a:lstStyle/>
        <a:p>
          <a:pPr algn="just"/>
          <a:r>
            <a:rPr lang="en-US" sz="2300" dirty="0" smtClean="0"/>
            <a:t>Maximum Buy-back Limit</a:t>
          </a:r>
          <a:endParaRPr lang="en-US" sz="2300" dirty="0"/>
        </a:p>
      </dgm:t>
    </dgm:pt>
    <dgm:pt modelId="{A57CFDC8-B343-4E5B-8B8E-81B23FE9FEA5}" type="parTrans" cxnId="{2F118F0A-5145-4C3F-9178-D7F6CB44275E}">
      <dgm:prSet/>
      <dgm:spPr/>
      <dgm:t>
        <a:bodyPr/>
        <a:lstStyle/>
        <a:p>
          <a:endParaRPr lang="en-US" sz="1200"/>
        </a:p>
      </dgm:t>
    </dgm:pt>
    <dgm:pt modelId="{8EB55259-3ABB-4142-AB15-1B2B6126B9FD}" type="sibTrans" cxnId="{2F118F0A-5145-4C3F-9178-D7F6CB44275E}">
      <dgm:prSet/>
      <dgm:spPr/>
      <dgm:t>
        <a:bodyPr/>
        <a:lstStyle/>
        <a:p>
          <a:endParaRPr lang="en-US" sz="1200"/>
        </a:p>
      </dgm:t>
    </dgm:pt>
    <dgm:pt modelId="{09FF8BED-61EF-4C27-B2D0-0F92F4021CB3}">
      <dgm:prSet phldrT="[Text]" custT="1"/>
      <dgm:spPr/>
      <dgm:t>
        <a:bodyPr/>
        <a:lstStyle/>
        <a:p>
          <a:r>
            <a:rPr lang="en-US" sz="2000" b="1" dirty="0" smtClean="0"/>
            <a:t>&lt;= 25% of (Paid-up capital + Free Reserves)</a:t>
          </a:r>
          <a:endParaRPr lang="en-US" sz="2000" b="1" dirty="0"/>
        </a:p>
      </dgm:t>
    </dgm:pt>
    <dgm:pt modelId="{E764BC50-B407-4F28-8927-1B0F0980ABE6}" type="parTrans" cxnId="{C5F30E7E-9606-4185-BEBB-B3376465693F}">
      <dgm:prSet/>
      <dgm:spPr/>
      <dgm:t>
        <a:bodyPr/>
        <a:lstStyle/>
        <a:p>
          <a:endParaRPr lang="en-US" sz="1200"/>
        </a:p>
      </dgm:t>
    </dgm:pt>
    <dgm:pt modelId="{D68D8119-3666-427A-9E74-BF1238985D1D}" type="sibTrans" cxnId="{C5F30E7E-9606-4185-BEBB-B3376465693F}">
      <dgm:prSet/>
      <dgm:spPr/>
      <dgm:t>
        <a:bodyPr/>
        <a:lstStyle/>
        <a:p>
          <a:endParaRPr lang="en-US" sz="1200"/>
        </a:p>
      </dgm:t>
    </dgm:pt>
    <dgm:pt modelId="{4CD05854-F2DD-4472-8FC5-8C97404E7C3C}">
      <dgm:prSet phldrT="[Text]" custT="1"/>
      <dgm:spPr/>
      <dgm:t>
        <a:bodyPr/>
        <a:lstStyle/>
        <a:p>
          <a:pPr algn="just"/>
          <a:r>
            <a:rPr lang="en-US" sz="2300" dirty="0" smtClean="0"/>
            <a:t>Debt to Equity Ratio</a:t>
          </a:r>
          <a:r>
            <a:rPr lang="en-US" sz="2300" b="1" i="1" dirty="0" smtClean="0"/>
            <a:t>*</a:t>
          </a:r>
          <a:endParaRPr lang="en-US" sz="2300" b="1" i="1" dirty="0"/>
        </a:p>
      </dgm:t>
    </dgm:pt>
    <dgm:pt modelId="{E7A3D84D-8D04-4B38-BFA0-AB6D4930E657}" type="parTrans" cxnId="{2AFBC283-70E0-48CC-8213-1A60CCB097E4}">
      <dgm:prSet/>
      <dgm:spPr/>
      <dgm:t>
        <a:bodyPr/>
        <a:lstStyle/>
        <a:p>
          <a:endParaRPr lang="en-US" sz="1200"/>
        </a:p>
      </dgm:t>
    </dgm:pt>
    <dgm:pt modelId="{B5C5E996-EAE9-4500-B299-0BEDA5B2B8ED}" type="sibTrans" cxnId="{2AFBC283-70E0-48CC-8213-1A60CCB097E4}">
      <dgm:prSet/>
      <dgm:spPr/>
      <dgm:t>
        <a:bodyPr/>
        <a:lstStyle/>
        <a:p>
          <a:endParaRPr lang="en-US" sz="1200"/>
        </a:p>
      </dgm:t>
    </dgm:pt>
    <dgm:pt modelId="{AC549960-BD83-401F-8EC8-8421160B5DD9}">
      <dgm:prSet phldrT="[Text]" custT="1"/>
      <dgm:spPr/>
      <dgm:t>
        <a:bodyPr/>
        <a:lstStyle/>
        <a:p>
          <a:r>
            <a:rPr lang="en-US" sz="2000" b="1" dirty="0" smtClean="0"/>
            <a:t>&lt; 2:1 </a:t>
          </a:r>
          <a:endParaRPr lang="en-US" sz="2000" b="1" i="1" dirty="0"/>
        </a:p>
      </dgm:t>
    </dgm:pt>
    <dgm:pt modelId="{99FA3D86-2C76-45F5-96AA-29380C496C6A}" type="parTrans" cxnId="{1942B7A6-93B1-4BA8-A7B5-0D84A4C5CEB8}">
      <dgm:prSet/>
      <dgm:spPr/>
      <dgm:t>
        <a:bodyPr/>
        <a:lstStyle/>
        <a:p>
          <a:endParaRPr lang="en-US" sz="1200"/>
        </a:p>
      </dgm:t>
    </dgm:pt>
    <dgm:pt modelId="{11E14B5C-B309-4A2E-B6BC-1BA6B746B395}" type="sibTrans" cxnId="{1942B7A6-93B1-4BA8-A7B5-0D84A4C5CEB8}">
      <dgm:prSet/>
      <dgm:spPr/>
      <dgm:t>
        <a:bodyPr/>
        <a:lstStyle/>
        <a:p>
          <a:endParaRPr lang="en-US" sz="1200"/>
        </a:p>
      </dgm:t>
    </dgm:pt>
    <dgm:pt modelId="{A7107860-067A-4F67-871A-CAFA74293DFA}">
      <dgm:prSet phldrT="[Text]" custT="1"/>
      <dgm:spPr/>
      <dgm:t>
        <a:bodyPr/>
        <a:lstStyle/>
        <a:p>
          <a:pPr algn="just"/>
          <a:r>
            <a:rPr lang="en-US" sz="2300" dirty="0" smtClean="0"/>
            <a:t>Approved by Special/ Board Resolution</a:t>
          </a:r>
          <a:endParaRPr lang="en-US" sz="2300" dirty="0"/>
        </a:p>
      </dgm:t>
    </dgm:pt>
    <dgm:pt modelId="{A9C6186A-23A7-4619-A3F3-A93E14B31A0C}" type="parTrans" cxnId="{DB839E17-687A-4C42-8557-EB7C810053EE}">
      <dgm:prSet/>
      <dgm:spPr/>
      <dgm:t>
        <a:bodyPr/>
        <a:lstStyle/>
        <a:p>
          <a:endParaRPr lang="en-US" sz="2000"/>
        </a:p>
      </dgm:t>
    </dgm:pt>
    <dgm:pt modelId="{DAD0B60A-CA20-4B28-8C71-89F2A074817E}" type="sibTrans" cxnId="{DB839E17-687A-4C42-8557-EB7C810053EE}">
      <dgm:prSet/>
      <dgm:spPr/>
      <dgm:t>
        <a:bodyPr/>
        <a:lstStyle/>
        <a:p>
          <a:endParaRPr lang="en-US" sz="2000"/>
        </a:p>
      </dgm:t>
    </dgm:pt>
    <dgm:pt modelId="{68DA95C1-927B-4DFF-8B80-5A663D0AFBC3}">
      <dgm:prSet phldrT="[Text]" custT="1"/>
      <dgm:spPr/>
      <dgm:t>
        <a:bodyPr/>
        <a:lstStyle/>
        <a:p>
          <a:pPr algn="just"/>
          <a:r>
            <a:rPr lang="en-US" sz="2000" b="1" dirty="0" smtClean="0"/>
            <a:t>Board Resolution would suffice if Buy-back &lt;= 10% of (Paid up capital + Free Reserves)</a:t>
          </a:r>
          <a:endParaRPr lang="en-US" sz="2000" b="1" dirty="0"/>
        </a:p>
      </dgm:t>
    </dgm:pt>
    <dgm:pt modelId="{89F6D139-A0F0-4EE7-B395-5F25F7ADE74D}" type="parTrans" cxnId="{BDACEDD6-F7D7-40FA-8D84-FBFFB8D863F3}">
      <dgm:prSet/>
      <dgm:spPr/>
      <dgm:t>
        <a:bodyPr/>
        <a:lstStyle/>
        <a:p>
          <a:endParaRPr lang="en-US" sz="2000"/>
        </a:p>
      </dgm:t>
    </dgm:pt>
    <dgm:pt modelId="{7CD25AED-2810-4C70-BB6D-48AA5D0D972D}" type="sibTrans" cxnId="{BDACEDD6-F7D7-40FA-8D84-FBFFB8D863F3}">
      <dgm:prSet/>
      <dgm:spPr/>
      <dgm:t>
        <a:bodyPr/>
        <a:lstStyle/>
        <a:p>
          <a:endParaRPr lang="en-US" sz="2000"/>
        </a:p>
      </dgm:t>
    </dgm:pt>
    <dgm:pt modelId="{0F603239-638A-49CA-8400-6746FD8892E3}">
      <dgm:prSet phldrT="[Text]" custT="1"/>
      <dgm:spPr/>
      <dgm:t>
        <a:bodyPr/>
        <a:lstStyle/>
        <a:p>
          <a:pPr algn="just"/>
          <a:r>
            <a:rPr lang="en-US" sz="2000" b="1" dirty="0" smtClean="0"/>
            <a:t>Special Resolution required, if more than 10%</a:t>
          </a:r>
          <a:endParaRPr lang="en-US" sz="2000" b="1" dirty="0"/>
        </a:p>
      </dgm:t>
    </dgm:pt>
    <dgm:pt modelId="{28A92124-449E-432C-A423-1C284AA8318B}" type="parTrans" cxnId="{D2907AC6-25D7-497F-8CDD-AA64A2781CF8}">
      <dgm:prSet/>
      <dgm:spPr/>
      <dgm:t>
        <a:bodyPr/>
        <a:lstStyle/>
        <a:p>
          <a:endParaRPr lang="en-US" sz="2000"/>
        </a:p>
      </dgm:t>
    </dgm:pt>
    <dgm:pt modelId="{4C25FCA6-9DEC-4956-90B0-678A272D9499}" type="sibTrans" cxnId="{D2907AC6-25D7-497F-8CDD-AA64A2781CF8}">
      <dgm:prSet/>
      <dgm:spPr/>
      <dgm:t>
        <a:bodyPr/>
        <a:lstStyle/>
        <a:p>
          <a:endParaRPr lang="en-US" sz="2000"/>
        </a:p>
      </dgm:t>
    </dgm:pt>
    <dgm:pt modelId="{A8ABB6D3-88C1-4419-9808-CB42A0D2E7FA}">
      <dgm:prSet phldrT="[Text]" custT="1"/>
      <dgm:spPr/>
      <dgm:t>
        <a:bodyPr/>
        <a:lstStyle/>
        <a:p>
          <a:pPr algn="just"/>
          <a:r>
            <a:rPr lang="en-US" sz="2300" dirty="0" smtClean="0"/>
            <a:t>Cooling period</a:t>
          </a:r>
          <a:r>
            <a:rPr lang="en-US" sz="2300" b="1" i="1" dirty="0" smtClean="0"/>
            <a:t>#</a:t>
          </a:r>
          <a:endParaRPr lang="en-US" sz="2300" b="1" i="1" dirty="0"/>
        </a:p>
      </dgm:t>
    </dgm:pt>
    <dgm:pt modelId="{4B00BCB7-F213-4534-AF76-F22C13D5774A}" type="parTrans" cxnId="{4E92458C-85DA-46D2-AF6B-F392EA3D2316}">
      <dgm:prSet/>
      <dgm:spPr/>
      <dgm:t>
        <a:bodyPr/>
        <a:lstStyle/>
        <a:p>
          <a:endParaRPr lang="en-US" sz="2400"/>
        </a:p>
      </dgm:t>
    </dgm:pt>
    <dgm:pt modelId="{CD70485D-3DCF-4C59-AC9F-AAC44596C81E}" type="sibTrans" cxnId="{4E92458C-85DA-46D2-AF6B-F392EA3D2316}">
      <dgm:prSet/>
      <dgm:spPr/>
      <dgm:t>
        <a:bodyPr/>
        <a:lstStyle/>
        <a:p>
          <a:endParaRPr lang="en-US" sz="2400"/>
        </a:p>
      </dgm:t>
    </dgm:pt>
    <dgm:pt modelId="{B87047EF-E2C3-482B-B518-A4D2385851C9}">
      <dgm:prSet phldrT="[Text]" custT="1"/>
      <dgm:spPr/>
      <dgm:t>
        <a:bodyPr/>
        <a:lstStyle/>
        <a:p>
          <a:pPr algn="just"/>
          <a:r>
            <a:rPr lang="en-US" sz="2000" b="1" dirty="0" smtClean="0"/>
            <a:t>1 year from the date of expiry of buyback period </a:t>
          </a:r>
          <a:endParaRPr lang="en-US" sz="2000" b="1" dirty="0"/>
        </a:p>
      </dgm:t>
    </dgm:pt>
    <dgm:pt modelId="{2B305B83-B9C5-40EC-A6AB-C35468DF78F3}" type="parTrans" cxnId="{EFDF9E1B-6251-4A5E-A79A-84260F7E8987}">
      <dgm:prSet/>
      <dgm:spPr/>
      <dgm:t>
        <a:bodyPr/>
        <a:lstStyle/>
        <a:p>
          <a:endParaRPr lang="en-US" sz="2400"/>
        </a:p>
      </dgm:t>
    </dgm:pt>
    <dgm:pt modelId="{DE3D2C30-E4D4-4E51-A6EC-6184FF3F8D7E}" type="sibTrans" cxnId="{EFDF9E1B-6251-4A5E-A79A-84260F7E8987}">
      <dgm:prSet/>
      <dgm:spPr/>
      <dgm:t>
        <a:bodyPr/>
        <a:lstStyle/>
        <a:p>
          <a:endParaRPr lang="en-US" sz="2400"/>
        </a:p>
      </dgm:t>
    </dgm:pt>
    <dgm:pt modelId="{D6D725BB-A309-4345-9704-BDDD80F132BE}" type="pres">
      <dgm:prSet presAssocID="{A450E6D2-A681-4E38-A54A-D161716EF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528919-D54C-4CD2-8C00-2614E8BBF863}" type="pres">
      <dgm:prSet presAssocID="{BDF05442-716C-484F-BCD9-7BDA89C8DA45}" presName="linNode" presStyleCnt="0"/>
      <dgm:spPr/>
    </dgm:pt>
    <dgm:pt modelId="{6467B2AC-B336-4B34-935D-1C94261F38A7}" type="pres">
      <dgm:prSet presAssocID="{BDF05442-716C-484F-BCD9-7BDA89C8DA45}" presName="parTx" presStyleLbl="revTx" presStyleIdx="0" presStyleCnt="4" custScaleY="98811" custLinFactNeighborX="-9302" custLinFactNeighborY="1118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766039-05ED-42A8-A3ED-232E70E18A29}" type="pres">
      <dgm:prSet presAssocID="{BDF05442-716C-484F-BCD9-7BDA89C8DA45}" presName="bracket" presStyleLbl="parChTrans1D1" presStyleIdx="0" presStyleCnt="4" custLinFactNeighborX="52326" custLinFactNeighborY="7719"/>
      <dgm:spPr/>
    </dgm:pt>
    <dgm:pt modelId="{879DD07F-5091-4C15-A3E7-CE9C0402A321}" type="pres">
      <dgm:prSet presAssocID="{BDF05442-716C-484F-BCD9-7BDA89C8DA45}" presName="spH" presStyleCnt="0"/>
      <dgm:spPr/>
    </dgm:pt>
    <dgm:pt modelId="{C13FEDE7-58F4-41BD-91C9-53E445755EAA}" type="pres">
      <dgm:prSet presAssocID="{BDF05442-716C-484F-BCD9-7BDA89C8DA45}" presName="desTx" presStyleLbl="node1" presStyleIdx="0" presStyleCnt="4" custScaleY="121445" custLinFactNeighborX="-3987" custLinFactNeighborY="144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EA0A85-7C23-4839-B63A-2F62A89C6840}" type="pres">
      <dgm:prSet presAssocID="{8EB55259-3ABB-4142-AB15-1B2B6126B9FD}" presName="spV" presStyleCnt="0"/>
      <dgm:spPr/>
    </dgm:pt>
    <dgm:pt modelId="{93963186-BE66-4C45-AC8C-DCFC16497314}" type="pres">
      <dgm:prSet presAssocID="{4CD05854-F2DD-4472-8FC5-8C97404E7C3C}" presName="linNode" presStyleCnt="0"/>
      <dgm:spPr/>
    </dgm:pt>
    <dgm:pt modelId="{62B514AA-C921-44E3-9D5B-E74ACD14BC43}" type="pres">
      <dgm:prSet presAssocID="{4CD05854-F2DD-4472-8FC5-8C97404E7C3C}" presName="parTx" presStyleLbl="revTx" presStyleIdx="1" presStyleCnt="4" custLinFactNeighborX="10100" custLinFactNeighborY="-359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4CD78C-0356-4E45-8395-C53CFFC67E9B}" type="pres">
      <dgm:prSet presAssocID="{4CD05854-F2DD-4472-8FC5-8C97404E7C3C}" presName="bracket" presStyleLbl="parChTrans1D1" presStyleIdx="1" presStyleCnt="4" custLinFactNeighborX="52326" custLinFactNeighborY="-140"/>
      <dgm:spPr/>
    </dgm:pt>
    <dgm:pt modelId="{4C88FA52-D143-4F53-874F-D2C308D9AE2A}" type="pres">
      <dgm:prSet presAssocID="{4CD05854-F2DD-4472-8FC5-8C97404E7C3C}" presName="spH" presStyleCnt="0"/>
      <dgm:spPr/>
    </dgm:pt>
    <dgm:pt modelId="{96599F25-2384-4ACD-BAE4-37DD720A3CBA}" type="pres">
      <dgm:prSet presAssocID="{4CD05854-F2DD-4472-8FC5-8C97404E7C3C}" presName="desTx" presStyleLbl="node1" presStyleIdx="1" presStyleCnt="4" custLinFactNeighborX="21556" custLinFactNeighborY="61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08FD0D-62E7-450E-8B79-14E7F1E46A46}" type="pres">
      <dgm:prSet presAssocID="{B5C5E996-EAE9-4500-B299-0BEDA5B2B8ED}" presName="spV" presStyleCnt="0"/>
      <dgm:spPr/>
    </dgm:pt>
    <dgm:pt modelId="{DFCCB189-F462-4D26-852F-CDBC5F92B578}" type="pres">
      <dgm:prSet presAssocID="{A7107860-067A-4F67-871A-CAFA74293DFA}" presName="linNode" presStyleCnt="0"/>
      <dgm:spPr/>
    </dgm:pt>
    <dgm:pt modelId="{91960518-0139-4713-8398-0CC10F61E048}" type="pres">
      <dgm:prSet presAssocID="{A7107860-067A-4F67-871A-CAFA74293DFA}" presName="parTx" presStyleLbl="revTx" presStyleIdx="2" presStyleCnt="4" custScaleX="10837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1A4E79-6DBC-4BD9-AB7D-66BFB275E681}" type="pres">
      <dgm:prSet presAssocID="{A7107860-067A-4F67-871A-CAFA74293DFA}" presName="bracket" presStyleLbl="parChTrans1D1" presStyleIdx="2" presStyleCnt="4"/>
      <dgm:spPr/>
    </dgm:pt>
    <dgm:pt modelId="{58006F26-873A-4529-B7D5-E84166033ED4}" type="pres">
      <dgm:prSet presAssocID="{A7107860-067A-4F67-871A-CAFA74293DFA}" presName="spH" presStyleCnt="0"/>
      <dgm:spPr/>
    </dgm:pt>
    <dgm:pt modelId="{DA97620C-EEF5-4D57-A62D-88E5448312F1}" type="pres">
      <dgm:prSet presAssocID="{A7107860-067A-4F67-871A-CAFA74293DFA}" presName="desTx" presStyleLbl="node1" presStyleIdx="2" presStyleCnt="4" custLinFactNeighborX="22885" custLinFactNeighborY="-8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6C6015-8EF2-425F-8635-466170607842}" type="pres">
      <dgm:prSet presAssocID="{DAD0B60A-CA20-4B28-8C71-89F2A074817E}" presName="spV" presStyleCnt="0"/>
      <dgm:spPr/>
    </dgm:pt>
    <dgm:pt modelId="{CC7265D1-A485-4FD9-9F46-CC7246DB2503}" type="pres">
      <dgm:prSet presAssocID="{A8ABB6D3-88C1-4419-9808-CB42A0D2E7FA}" presName="linNode" presStyleCnt="0"/>
      <dgm:spPr/>
    </dgm:pt>
    <dgm:pt modelId="{CA4C77F4-4562-4AC6-AC8B-85B0A337B1E6}" type="pres">
      <dgm:prSet presAssocID="{A8ABB6D3-88C1-4419-9808-CB42A0D2E7FA}" presName="parTx" presStyleLbl="revTx" presStyleIdx="3" presStyleCnt="4" custScaleX="108545" custLinFactNeighborX="-6908" custLinFactNeighborY="-414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1DAC87-696F-4535-98FE-AADE38C7CECB}" type="pres">
      <dgm:prSet presAssocID="{A8ABB6D3-88C1-4419-9808-CB42A0D2E7FA}" presName="bracket" presStyleLbl="parChTrans1D1" presStyleIdx="3" presStyleCnt="4" custLinFactNeighborX="52326" custLinFactNeighborY="-4148"/>
      <dgm:spPr/>
    </dgm:pt>
    <dgm:pt modelId="{1ABFD05B-CC3C-465C-9913-85C8BB08CDDD}" type="pres">
      <dgm:prSet presAssocID="{A8ABB6D3-88C1-4419-9808-CB42A0D2E7FA}" presName="spH" presStyleCnt="0"/>
      <dgm:spPr/>
    </dgm:pt>
    <dgm:pt modelId="{B311136D-AA75-4B97-AFAE-1FE4F1DC8D6C}" type="pres">
      <dgm:prSet presAssocID="{A8ABB6D3-88C1-4419-9808-CB42A0D2E7FA}" presName="desTx" presStyleLbl="node1" presStyleIdx="3" presStyleCnt="4" custLinFactNeighborX="22885" custLinFactNeighborY="-39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94F71BA-7F38-4449-AC60-7E061A84751C}" type="presOf" srcId="{A450E6D2-A681-4E38-A54A-D161716EFB06}" destId="{D6D725BB-A309-4345-9704-BDDD80F132BE}" srcOrd="0" destOrd="0" presId="urn:diagrams.loki3.com/BracketList"/>
    <dgm:cxn modelId="{4E272A7C-D62B-4BEA-923A-52F8B0310A62}" type="presOf" srcId="{A8ABB6D3-88C1-4419-9808-CB42A0D2E7FA}" destId="{CA4C77F4-4562-4AC6-AC8B-85B0A337B1E6}" srcOrd="0" destOrd="0" presId="urn:diagrams.loki3.com/BracketList"/>
    <dgm:cxn modelId="{4E92458C-85DA-46D2-AF6B-F392EA3D2316}" srcId="{A450E6D2-A681-4E38-A54A-D161716EFB06}" destId="{A8ABB6D3-88C1-4419-9808-CB42A0D2E7FA}" srcOrd="3" destOrd="0" parTransId="{4B00BCB7-F213-4534-AF76-F22C13D5774A}" sibTransId="{CD70485D-3DCF-4C59-AC9F-AAC44596C81E}"/>
    <dgm:cxn modelId="{C5F30E7E-9606-4185-BEBB-B3376465693F}" srcId="{BDF05442-716C-484F-BCD9-7BDA89C8DA45}" destId="{09FF8BED-61EF-4C27-B2D0-0F92F4021CB3}" srcOrd="0" destOrd="0" parTransId="{E764BC50-B407-4F28-8927-1B0F0980ABE6}" sibTransId="{D68D8119-3666-427A-9E74-BF1238985D1D}"/>
    <dgm:cxn modelId="{D2907AC6-25D7-497F-8CDD-AA64A2781CF8}" srcId="{A7107860-067A-4F67-871A-CAFA74293DFA}" destId="{0F603239-638A-49CA-8400-6746FD8892E3}" srcOrd="1" destOrd="0" parTransId="{28A92124-449E-432C-A423-1C284AA8318B}" sibTransId="{4C25FCA6-9DEC-4956-90B0-678A272D9499}"/>
    <dgm:cxn modelId="{FBA41095-7CDC-4ECE-892D-96DDE0ED9471}" type="presOf" srcId="{4CD05854-F2DD-4472-8FC5-8C97404E7C3C}" destId="{62B514AA-C921-44E3-9D5B-E74ACD14BC43}" srcOrd="0" destOrd="0" presId="urn:diagrams.loki3.com/BracketList"/>
    <dgm:cxn modelId="{62139725-06E6-4136-8FEF-B066ADF3760E}" type="presOf" srcId="{0F603239-638A-49CA-8400-6746FD8892E3}" destId="{DA97620C-EEF5-4D57-A62D-88E5448312F1}" srcOrd="0" destOrd="1" presId="urn:diagrams.loki3.com/BracketList"/>
    <dgm:cxn modelId="{2F118F0A-5145-4C3F-9178-D7F6CB44275E}" srcId="{A450E6D2-A681-4E38-A54A-D161716EFB06}" destId="{BDF05442-716C-484F-BCD9-7BDA89C8DA45}" srcOrd="0" destOrd="0" parTransId="{A57CFDC8-B343-4E5B-8B8E-81B23FE9FEA5}" sibTransId="{8EB55259-3ABB-4142-AB15-1B2B6126B9FD}"/>
    <dgm:cxn modelId="{1603344B-82A0-4209-B2EC-11ACEF6D4029}" type="presOf" srcId="{AC549960-BD83-401F-8EC8-8421160B5DD9}" destId="{96599F25-2384-4ACD-BAE4-37DD720A3CBA}" srcOrd="0" destOrd="0" presId="urn:diagrams.loki3.com/BracketList"/>
    <dgm:cxn modelId="{2AFBC283-70E0-48CC-8213-1A60CCB097E4}" srcId="{A450E6D2-A681-4E38-A54A-D161716EFB06}" destId="{4CD05854-F2DD-4472-8FC5-8C97404E7C3C}" srcOrd="1" destOrd="0" parTransId="{E7A3D84D-8D04-4B38-BFA0-AB6D4930E657}" sibTransId="{B5C5E996-EAE9-4500-B299-0BEDA5B2B8ED}"/>
    <dgm:cxn modelId="{EFDF9E1B-6251-4A5E-A79A-84260F7E8987}" srcId="{A8ABB6D3-88C1-4419-9808-CB42A0D2E7FA}" destId="{B87047EF-E2C3-482B-B518-A4D2385851C9}" srcOrd="0" destOrd="0" parTransId="{2B305B83-B9C5-40EC-A6AB-C35468DF78F3}" sibTransId="{DE3D2C30-E4D4-4E51-A6EC-6184FF3F8D7E}"/>
    <dgm:cxn modelId="{DB839E17-687A-4C42-8557-EB7C810053EE}" srcId="{A450E6D2-A681-4E38-A54A-D161716EFB06}" destId="{A7107860-067A-4F67-871A-CAFA74293DFA}" srcOrd="2" destOrd="0" parTransId="{A9C6186A-23A7-4619-A3F3-A93E14B31A0C}" sibTransId="{DAD0B60A-CA20-4B28-8C71-89F2A074817E}"/>
    <dgm:cxn modelId="{92F80686-A87D-4D08-A7A1-0A3ACD0E0F65}" type="presOf" srcId="{09FF8BED-61EF-4C27-B2D0-0F92F4021CB3}" destId="{C13FEDE7-58F4-41BD-91C9-53E445755EAA}" srcOrd="0" destOrd="0" presId="urn:diagrams.loki3.com/BracketList"/>
    <dgm:cxn modelId="{9303D3F2-9E5C-469D-8E43-5D7D5BBEB14A}" type="presOf" srcId="{68DA95C1-927B-4DFF-8B80-5A663D0AFBC3}" destId="{DA97620C-EEF5-4D57-A62D-88E5448312F1}" srcOrd="0" destOrd="0" presId="urn:diagrams.loki3.com/BracketList"/>
    <dgm:cxn modelId="{00F1265A-C212-4359-AA69-214109B710EF}" type="presOf" srcId="{B87047EF-E2C3-482B-B518-A4D2385851C9}" destId="{B311136D-AA75-4B97-AFAE-1FE4F1DC8D6C}" srcOrd="0" destOrd="0" presId="urn:diagrams.loki3.com/BracketList"/>
    <dgm:cxn modelId="{BDACEDD6-F7D7-40FA-8D84-FBFFB8D863F3}" srcId="{A7107860-067A-4F67-871A-CAFA74293DFA}" destId="{68DA95C1-927B-4DFF-8B80-5A663D0AFBC3}" srcOrd="0" destOrd="0" parTransId="{89F6D139-A0F0-4EE7-B395-5F25F7ADE74D}" sibTransId="{7CD25AED-2810-4C70-BB6D-48AA5D0D972D}"/>
    <dgm:cxn modelId="{1942B7A6-93B1-4BA8-A7B5-0D84A4C5CEB8}" srcId="{4CD05854-F2DD-4472-8FC5-8C97404E7C3C}" destId="{AC549960-BD83-401F-8EC8-8421160B5DD9}" srcOrd="0" destOrd="0" parTransId="{99FA3D86-2C76-45F5-96AA-29380C496C6A}" sibTransId="{11E14B5C-B309-4A2E-B6BC-1BA6B746B395}"/>
    <dgm:cxn modelId="{9E4FD92C-2AFF-47EE-9C65-CBC4A1C15766}" type="presOf" srcId="{BDF05442-716C-484F-BCD9-7BDA89C8DA45}" destId="{6467B2AC-B336-4B34-935D-1C94261F38A7}" srcOrd="0" destOrd="0" presId="urn:diagrams.loki3.com/BracketList"/>
    <dgm:cxn modelId="{865D9028-9D94-47D0-8696-2124D336D855}" type="presOf" srcId="{A7107860-067A-4F67-871A-CAFA74293DFA}" destId="{91960518-0139-4713-8398-0CC10F61E048}" srcOrd="0" destOrd="0" presId="urn:diagrams.loki3.com/BracketList"/>
    <dgm:cxn modelId="{C81CF08C-AFAC-478F-817D-C5C5DA1DCB57}" type="presParOf" srcId="{D6D725BB-A309-4345-9704-BDDD80F132BE}" destId="{C3528919-D54C-4CD2-8C00-2614E8BBF863}" srcOrd="0" destOrd="0" presId="urn:diagrams.loki3.com/BracketList"/>
    <dgm:cxn modelId="{8B374354-EEC1-4764-855A-7F158FF0E284}" type="presParOf" srcId="{C3528919-D54C-4CD2-8C00-2614E8BBF863}" destId="{6467B2AC-B336-4B34-935D-1C94261F38A7}" srcOrd="0" destOrd="0" presId="urn:diagrams.loki3.com/BracketList"/>
    <dgm:cxn modelId="{CCA0307B-4A87-4E20-A3CF-1B6EB5CE9D31}" type="presParOf" srcId="{C3528919-D54C-4CD2-8C00-2614E8BBF863}" destId="{76766039-05ED-42A8-A3ED-232E70E18A29}" srcOrd="1" destOrd="0" presId="urn:diagrams.loki3.com/BracketList"/>
    <dgm:cxn modelId="{B75EE1CF-99DE-4420-A172-D876139AA8E1}" type="presParOf" srcId="{C3528919-D54C-4CD2-8C00-2614E8BBF863}" destId="{879DD07F-5091-4C15-A3E7-CE9C0402A321}" srcOrd="2" destOrd="0" presId="urn:diagrams.loki3.com/BracketList"/>
    <dgm:cxn modelId="{83736A3A-C92C-45F7-8A10-75B4E638FBAF}" type="presParOf" srcId="{C3528919-D54C-4CD2-8C00-2614E8BBF863}" destId="{C13FEDE7-58F4-41BD-91C9-53E445755EAA}" srcOrd="3" destOrd="0" presId="urn:diagrams.loki3.com/BracketList"/>
    <dgm:cxn modelId="{77B7E6CD-EC74-4EE2-A2A6-21639ABF72C4}" type="presParOf" srcId="{D6D725BB-A309-4345-9704-BDDD80F132BE}" destId="{8CEA0A85-7C23-4839-B63A-2F62A89C6840}" srcOrd="1" destOrd="0" presId="urn:diagrams.loki3.com/BracketList"/>
    <dgm:cxn modelId="{56ED3AC4-69F3-450D-8EDD-320A027178A0}" type="presParOf" srcId="{D6D725BB-A309-4345-9704-BDDD80F132BE}" destId="{93963186-BE66-4C45-AC8C-DCFC16497314}" srcOrd="2" destOrd="0" presId="urn:diagrams.loki3.com/BracketList"/>
    <dgm:cxn modelId="{5E83E4A8-C10D-4E08-8177-FFF6F5D6B9EE}" type="presParOf" srcId="{93963186-BE66-4C45-AC8C-DCFC16497314}" destId="{62B514AA-C921-44E3-9D5B-E74ACD14BC43}" srcOrd="0" destOrd="0" presId="urn:diagrams.loki3.com/BracketList"/>
    <dgm:cxn modelId="{ACEC411F-ACA0-4695-B171-9752B48571F4}" type="presParOf" srcId="{93963186-BE66-4C45-AC8C-DCFC16497314}" destId="{A84CD78C-0356-4E45-8395-C53CFFC67E9B}" srcOrd="1" destOrd="0" presId="urn:diagrams.loki3.com/BracketList"/>
    <dgm:cxn modelId="{CA7A9F1D-D4C8-4BE4-A423-A6D717E5C275}" type="presParOf" srcId="{93963186-BE66-4C45-AC8C-DCFC16497314}" destId="{4C88FA52-D143-4F53-874F-D2C308D9AE2A}" srcOrd="2" destOrd="0" presId="urn:diagrams.loki3.com/BracketList"/>
    <dgm:cxn modelId="{90885156-B527-4270-9150-19EE6A60819B}" type="presParOf" srcId="{93963186-BE66-4C45-AC8C-DCFC16497314}" destId="{96599F25-2384-4ACD-BAE4-37DD720A3CBA}" srcOrd="3" destOrd="0" presId="urn:diagrams.loki3.com/BracketList"/>
    <dgm:cxn modelId="{B91D8469-75B6-451C-8AC4-8E4913D7F15D}" type="presParOf" srcId="{D6D725BB-A309-4345-9704-BDDD80F132BE}" destId="{D008FD0D-62E7-450E-8B79-14E7F1E46A46}" srcOrd="3" destOrd="0" presId="urn:diagrams.loki3.com/BracketList"/>
    <dgm:cxn modelId="{90A26466-0AC8-4D48-9127-F87E11E705EC}" type="presParOf" srcId="{D6D725BB-A309-4345-9704-BDDD80F132BE}" destId="{DFCCB189-F462-4D26-852F-CDBC5F92B578}" srcOrd="4" destOrd="0" presId="urn:diagrams.loki3.com/BracketList"/>
    <dgm:cxn modelId="{0567DD4F-3878-4E3C-AEE7-EB85556841F4}" type="presParOf" srcId="{DFCCB189-F462-4D26-852F-CDBC5F92B578}" destId="{91960518-0139-4713-8398-0CC10F61E048}" srcOrd="0" destOrd="0" presId="urn:diagrams.loki3.com/BracketList"/>
    <dgm:cxn modelId="{8F331365-5612-4817-A880-75465EAA27CF}" type="presParOf" srcId="{DFCCB189-F462-4D26-852F-CDBC5F92B578}" destId="{8C1A4E79-6DBC-4BD9-AB7D-66BFB275E681}" srcOrd="1" destOrd="0" presId="urn:diagrams.loki3.com/BracketList"/>
    <dgm:cxn modelId="{E01BD92A-4947-4112-8E01-C675FA5589EC}" type="presParOf" srcId="{DFCCB189-F462-4D26-852F-CDBC5F92B578}" destId="{58006F26-873A-4529-B7D5-E84166033ED4}" srcOrd="2" destOrd="0" presId="urn:diagrams.loki3.com/BracketList"/>
    <dgm:cxn modelId="{A8C20008-183F-4FD3-9818-7CFDFA884298}" type="presParOf" srcId="{DFCCB189-F462-4D26-852F-CDBC5F92B578}" destId="{DA97620C-EEF5-4D57-A62D-88E5448312F1}" srcOrd="3" destOrd="0" presId="urn:diagrams.loki3.com/BracketList"/>
    <dgm:cxn modelId="{2890A9BF-9774-411E-B5BF-1D29A9364C88}" type="presParOf" srcId="{D6D725BB-A309-4345-9704-BDDD80F132BE}" destId="{196C6015-8EF2-425F-8635-466170607842}" srcOrd="5" destOrd="0" presId="urn:diagrams.loki3.com/BracketList"/>
    <dgm:cxn modelId="{93B441AA-944D-4A39-B8DF-0480A14CA46C}" type="presParOf" srcId="{D6D725BB-A309-4345-9704-BDDD80F132BE}" destId="{CC7265D1-A485-4FD9-9F46-CC7246DB2503}" srcOrd="6" destOrd="0" presId="urn:diagrams.loki3.com/BracketList"/>
    <dgm:cxn modelId="{09488E60-12C7-4177-874A-CBFED777DBF8}" type="presParOf" srcId="{CC7265D1-A485-4FD9-9F46-CC7246DB2503}" destId="{CA4C77F4-4562-4AC6-AC8B-85B0A337B1E6}" srcOrd="0" destOrd="0" presId="urn:diagrams.loki3.com/BracketList"/>
    <dgm:cxn modelId="{17B20266-C128-4769-9A41-5160C487230B}" type="presParOf" srcId="{CC7265D1-A485-4FD9-9F46-CC7246DB2503}" destId="{4C1DAC87-696F-4535-98FE-AADE38C7CECB}" srcOrd="1" destOrd="0" presId="urn:diagrams.loki3.com/BracketList"/>
    <dgm:cxn modelId="{98782311-4222-4CBA-94BC-E29CF830B3DC}" type="presParOf" srcId="{CC7265D1-A485-4FD9-9F46-CC7246DB2503}" destId="{1ABFD05B-CC3C-465C-9913-85C8BB08CDDD}" srcOrd="2" destOrd="0" presId="urn:diagrams.loki3.com/BracketList"/>
    <dgm:cxn modelId="{3DA060C5-3F96-4A42-BBDC-604A68E275B2}" type="presParOf" srcId="{CC7265D1-A485-4FD9-9F46-CC7246DB2503}" destId="{B311136D-AA75-4B97-AFAE-1FE4F1DC8D6C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3F54D3B-14C8-4CC3-AACD-95A9A442A54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4504391-2D0E-444B-8641-9BAF33A900F4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600" dirty="0">
              <a:latin typeface="+mn-lt"/>
            </a:rPr>
            <a:t>Shareholder to approach the Broker to participate in Open Offer *</a:t>
          </a:r>
        </a:p>
        <a:p>
          <a:r>
            <a:rPr lang="en-US" sz="1600" dirty="0">
              <a:latin typeface="+mn-lt"/>
            </a:rPr>
            <a:t>(provide details of number of shares to be tendered)</a:t>
          </a:r>
        </a:p>
      </dgm:t>
    </dgm:pt>
    <dgm:pt modelId="{90100F15-2B9C-4B68-880E-1D02DDA3A74B}" type="parTrans" cxnId="{5B8D5E06-5C86-4A18-A454-B7EF094B627E}">
      <dgm:prSet/>
      <dgm:spPr/>
      <dgm:t>
        <a:bodyPr/>
        <a:lstStyle/>
        <a:p>
          <a:endParaRPr lang="en-US" sz="1600"/>
        </a:p>
      </dgm:t>
    </dgm:pt>
    <dgm:pt modelId="{348473A9-4C0B-4814-9FB1-31D0A96FBA72}" type="sibTrans" cxnId="{5B8D5E06-5C86-4A18-A454-B7EF094B627E}">
      <dgm:prSet custT="1"/>
      <dgm:spPr/>
      <dgm:t>
        <a:bodyPr/>
        <a:lstStyle/>
        <a:p>
          <a:endParaRPr lang="en-US" sz="1600"/>
        </a:p>
      </dgm:t>
    </dgm:pt>
    <dgm:pt modelId="{A5DEDB4A-E8DC-4532-B430-C40AD610A325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600" dirty="0">
              <a:latin typeface="+mn-lt"/>
            </a:rPr>
            <a:t>Broker to bid using the acquisition window of the stock exchange &amp; generate TRS*</a:t>
          </a:r>
        </a:p>
      </dgm:t>
    </dgm:pt>
    <dgm:pt modelId="{41C57761-0CD0-4956-AEBA-66E5B91462A8}" type="parTrans" cxnId="{569A3C00-5185-4DF7-AF9D-720AA702F290}">
      <dgm:prSet/>
      <dgm:spPr/>
      <dgm:t>
        <a:bodyPr/>
        <a:lstStyle/>
        <a:p>
          <a:endParaRPr lang="en-US" sz="1600"/>
        </a:p>
      </dgm:t>
    </dgm:pt>
    <dgm:pt modelId="{EAEF9A74-55C5-4FA5-B392-DABEA70B58D6}" type="sibTrans" cxnId="{569A3C00-5185-4DF7-AF9D-720AA702F290}">
      <dgm:prSet/>
      <dgm:spPr/>
      <dgm:t>
        <a:bodyPr/>
        <a:lstStyle/>
        <a:p>
          <a:endParaRPr lang="en-US" sz="1600"/>
        </a:p>
      </dgm:t>
    </dgm:pt>
    <dgm:pt modelId="{DBA5E81D-ECE7-4DE1-907F-7A8166A0D05E}">
      <dgm:prSet phldrT="[Text]" custT="1"/>
      <dgm:spPr>
        <a:solidFill>
          <a:srgbClr val="81A6D0"/>
        </a:solidFill>
      </dgm:spPr>
      <dgm:t>
        <a:bodyPr/>
        <a:lstStyle/>
        <a:p>
          <a:r>
            <a:rPr lang="en-US" sz="1600" dirty="0">
              <a:latin typeface="+mn-lt"/>
            </a:rPr>
            <a:t>Transfer the tendered shares to special A/C of Clearing Corporation</a:t>
          </a:r>
        </a:p>
      </dgm:t>
    </dgm:pt>
    <dgm:pt modelId="{0D31CF2C-10D4-4C57-B596-74BF56F6EAFB}" type="sibTrans" cxnId="{433A9405-4755-4BA2-8CFC-0740F21F2628}">
      <dgm:prSet custT="1"/>
      <dgm:spPr/>
      <dgm:t>
        <a:bodyPr/>
        <a:lstStyle/>
        <a:p>
          <a:endParaRPr lang="en-US" sz="1600"/>
        </a:p>
      </dgm:t>
    </dgm:pt>
    <dgm:pt modelId="{82CF400D-D1C3-448A-99E7-3C3814F12CF7}" type="parTrans" cxnId="{433A9405-4755-4BA2-8CFC-0740F21F2628}">
      <dgm:prSet/>
      <dgm:spPr/>
      <dgm:t>
        <a:bodyPr/>
        <a:lstStyle/>
        <a:p>
          <a:endParaRPr lang="en-US" sz="1600"/>
        </a:p>
      </dgm:t>
    </dgm:pt>
    <dgm:pt modelId="{196308E1-6337-400B-9C3A-613A3D3FF6AE}" type="pres">
      <dgm:prSet presAssocID="{03F54D3B-14C8-4CC3-AACD-95A9A442A54B}" presName="Name0" presStyleCnt="0">
        <dgm:presLayoutVars>
          <dgm:dir/>
          <dgm:resizeHandles val="exact"/>
        </dgm:presLayoutVars>
      </dgm:prSet>
      <dgm:spPr/>
    </dgm:pt>
    <dgm:pt modelId="{5031AB10-AA9F-42D9-A285-EC196FC2C67A}" type="pres">
      <dgm:prSet presAssocID="{94504391-2D0E-444B-8641-9BAF33A900F4}" presName="node" presStyleLbl="node1" presStyleIdx="0" presStyleCnt="3" custLinFactNeighborX="3338" custLinFactNeighborY="-44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9DE160-8A3D-4AF8-B14A-A295AC535A4B}" type="pres">
      <dgm:prSet presAssocID="{348473A9-4C0B-4814-9FB1-31D0A96FBA72}" presName="sibTrans" presStyleLbl="sibTrans2D1" presStyleIdx="0" presStyleCnt="2"/>
      <dgm:spPr/>
      <dgm:t>
        <a:bodyPr/>
        <a:lstStyle/>
        <a:p>
          <a:endParaRPr lang="en-US"/>
        </a:p>
      </dgm:t>
    </dgm:pt>
    <dgm:pt modelId="{6C1E49FA-483D-4AEE-B739-99BCBE07D518}" type="pres">
      <dgm:prSet presAssocID="{348473A9-4C0B-4814-9FB1-31D0A96FBA72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4EE0B2B6-57EE-4B2F-B91E-06BF7EE8EA4A}" type="pres">
      <dgm:prSet presAssocID="{DBA5E81D-ECE7-4DE1-907F-7A8166A0D05E}" presName="node" presStyleLbl="node1" presStyleIdx="1" presStyleCnt="3" custLinFactNeighborX="1849" custLinFactNeighborY="7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C864FF-AA1E-4F2A-80AC-2B157D746CE3}" type="pres">
      <dgm:prSet presAssocID="{0D31CF2C-10D4-4C57-B596-74BF56F6EAFB}" presName="sibTrans" presStyleLbl="sibTrans2D1" presStyleIdx="1" presStyleCnt="2"/>
      <dgm:spPr/>
      <dgm:t>
        <a:bodyPr/>
        <a:lstStyle/>
        <a:p>
          <a:endParaRPr lang="en-US"/>
        </a:p>
      </dgm:t>
    </dgm:pt>
    <dgm:pt modelId="{18D1A2CF-01AB-4448-9069-635E0BC0610A}" type="pres">
      <dgm:prSet presAssocID="{0D31CF2C-10D4-4C57-B596-74BF56F6EAFB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208BFE3B-E616-46F1-A02B-DC9D5D75AE30}" type="pres">
      <dgm:prSet presAssocID="{A5DEDB4A-E8DC-4532-B430-C40AD610A32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9AA7B92-7496-4918-86B2-BBBD528306BC}" type="presOf" srcId="{0D31CF2C-10D4-4C57-B596-74BF56F6EAFB}" destId="{BBC864FF-AA1E-4F2A-80AC-2B157D746CE3}" srcOrd="0" destOrd="0" presId="urn:microsoft.com/office/officeart/2005/8/layout/process1"/>
    <dgm:cxn modelId="{735FFF38-5551-489E-B495-13FA87036C00}" type="presOf" srcId="{03F54D3B-14C8-4CC3-AACD-95A9A442A54B}" destId="{196308E1-6337-400B-9C3A-613A3D3FF6AE}" srcOrd="0" destOrd="0" presId="urn:microsoft.com/office/officeart/2005/8/layout/process1"/>
    <dgm:cxn modelId="{5FEAF72D-2AE2-4613-B79F-E4B2EA78A815}" type="presOf" srcId="{A5DEDB4A-E8DC-4532-B430-C40AD610A325}" destId="{208BFE3B-E616-46F1-A02B-DC9D5D75AE30}" srcOrd="0" destOrd="0" presId="urn:microsoft.com/office/officeart/2005/8/layout/process1"/>
    <dgm:cxn modelId="{FA6B960C-B0C6-4182-AB2E-9A2A7A8AD703}" type="presOf" srcId="{94504391-2D0E-444B-8641-9BAF33A900F4}" destId="{5031AB10-AA9F-42D9-A285-EC196FC2C67A}" srcOrd="0" destOrd="0" presId="urn:microsoft.com/office/officeart/2005/8/layout/process1"/>
    <dgm:cxn modelId="{5B8D5E06-5C86-4A18-A454-B7EF094B627E}" srcId="{03F54D3B-14C8-4CC3-AACD-95A9A442A54B}" destId="{94504391-2D0E-444B-8641-9BAF33A900F4}" srcOrd="0" destOrd="0" parTransId="{90100F15-2B9C-4B68-880E-1D02DDA3A74B}" sibTransId="{348473A9-4C0B-4814-9FB1-31D0A96FBA72}"/>
    <dgm:cxn modelId="{290BE8FB-6754-478A-95C6-F0B0A99CBB9E}" type="presOf" srcId="{348473A9-4C0B-4814-9FB1-31D0A96FBA72}" destId="{6C1E49FA-483D-4AEE-B739-99BCBE07D518}" srcOrd="1" destOrd="0" presId="urn:microsoft.com/office/officeart/2005/8/layout/process1"/>
    <dgm:cxn modelId="{D11D7BA6-DFDF-49E8-B200-B3469362261E}" type="presOf" srcId="{348473A9-4C0B-4814-9FB1-31D0A96FBA72}" destId="{379DE160-8A3D-4AF8-B14A-A295AC535A4B}" srcOrd="0" destOrd="0" presId="urn:microsoft.com/office/officeart/2005/8/layout/process1"/>
    <dgm:cxn modelId="{6F05D892-C751-46C5-A5DE-548D2DCEA618}" type="presOf" srcId="{0D31CF2C-10D4-4C57-B596-74BF56F6EAFB}" destId="{18D1A2CF-01AB-4448-9069-635E0BC0610A}" srcOrd="1" destOrd="0" presId="urn:microsoft.com/office/officeart/2005/8/layout/process1"/>
    <dgm:cxn modelId="{569A3C00-5185-4DF7-AF9D-720AA702F290}" srcId="{03F54D3B-14C8-4CC3-AACD-95A9A442A54B}" destId="{A5DEDB4A-E8DC-4532-B430-C40AD610A325}" srcOrd="2" destOrd="0" parTransId="{41C57761-0CD0-4956-AEBA-66E5B91462A8}" sibTransId="{EAEF9A74-55C5-4FA5-B392-DABEA70B58D6}"/>
    <dgm:cxn modelId="{433A9405-4755-4BA2-8CFC-0740F21F2628}" srcId="{03F54D3B-14C8-4CC3-AACD-95A9A442A54B}" destId="{DBA5E81D-ECE7-4DE1-907F-7A8166A0D05E}" srcOrd="1" destOrd="0" parTransId="{82CF400D-D1C3-448A-99E7-3C3814F12CF7}" sibTransId="{0D31CF2C-10D4-4C57-B596-74BF56F6EAFB}"/>
    <dgm:cxn modelId="{016E55B0-500D-47BC-8862-33F423556B8E}" type="presOf" srcId="{DBA5E81D-ECE7-4DE1-907F-7A8166A0D05E}" destId="{4EE0B2B6-57EE-4B2F-B91E-06BF7EE8EA4A}" srcOrd="0" destOrd="0" presId="urn:microsoft.com/office/officeart/2005/8/layout/process1"/>
    <dgm:cxn modelId="{02620401-732D-4FF2-B5A9-579E954F0E2B}" type="presParOf" srcId="{196308E1-6337-400B-9C3A-613A3D3FF6AE}" destId="{5031AB10-AA9F-42D9-A285-EC196FC2C67A}" srcOrd="0" destOrd="0" presId="urn:microsoft.com/office/officeart/2005/8/layout/process1"/>
    <dgm:cxn modelId="{8B1E4CE2-5403-43FF-A96C-80E843011593}" type="presParOf" srcId="{196308E1-6337-400B-9C3A-613A3D3FF6AE}" destId="{379DE160-8A3D-4AF8-B14A-A295AC535A4B}" srcOrd="1" destOrd="0" presId="urn:microsoft.com/office/officeart/2005/8/layout/process1"/>
    <dgm:cxn modelId="{0F979258-DB95-42F5-A22B-4B0E0D240F84}" type="presParOf" srcId="{379DE160-8A3D-4AF8-B14A-A295AC535A4B}" destId="{6C1E49FA-483D-4AEE-B739-99BCBE07D518}" srcOrd="0" destOrd="0" presId="urn:microsoft.com/office/officeart/2005/8/layout/process1"/>
    <dgm:cxn modelId="{4D3EB827-F76E-402D-AC09-5DF4A131358C}" type="presParOf" srcId="{196308E1-6337-400B-9C3A-613A3D3FF6AE}" destId="{4EE0B2B6-57EE-4B2F-B91E-06BF7EE8EA4A}" srcOrd="2" destOrd="0" presId="urn:microsoft.com/office/officeart/2005/8/layout/process1"/>
    <dgm:cxn modelId="{9DF02898-E59C-4076-8DF2-B937433044CF}" type="presParOf" srcId="{196308E1-6337-400B-9C3A-613A3D3FF6AE}" destId="{BBC864FF-AA1E-4F2A-80AC-2B157D746CE3}" srcOrd="3" destOrd="0" presId="urn:microsoft.com/office/officeart/2005/8/layout/process1"/>
    <dgm:cxn modelId="{FB60965D-0531-480C-9273-C11F06E1DA12}" type="presParOf" srcId="{BBC864FF-AA1E-4F2A-80AC-2B157D746CE3}" destId="{18D1A2CF-01AB-4448-9069-635E0BC0610A}" srcOrd="0" destOrd="0" presId="urn:microsoft.com/office/officeart/2005/8/layout/process1"/>
    <dgm:cxn modelId="{C040AB7E-A23C-4418-BE76-44F681BA5C16}" type="presParOf" srcId="{196308E1-6337-400B-9C3A-613A3D3FF6AE}" destId="{208BFE3B-E616-46F1-A02B-DC9D5D75AE3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3F54D3B-14C8-4CC3-AACD-95A9A442A54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4504391-2D0E-444B-8641-9BAF33A900F4}">
      <dgm:prSet phldrT="[Text]" custT="1"/>
      <dgm:spPr>
        <a:xfrm>
          <a:off x="4822" y="198452"/>
          <a:ext cx="1441341" cy="986418"/>
        </a:xfrm>
        <a:solidFill>
          <a:srgbClr val="81A6D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600" dirty="0">
              <a:solidFill>
                <a:prstClr val="white"/>
              </a:solidFill>
              <a:latin typeface="Calibri"/>
              <a:ea typeface="+mn-ea"/>
              <a:cs typeface="+mn-cs"/>
            </a:rPr>
            <a:t>Direct transfer of accepted shares to Acquirer’s A/C</a:t>
          </a:r>
        </a:p>
      </dgm:t>
    </dgm:pt>
    <dgm:pt modelId="{90100F15-2B9C-4B68-880E-1D02DDA3A74B}" type="parTrans" cxnId="{5B8D5E06-5C86-4A18-A454-B7EF094B627E}">
      <dgm:prSet/>
      <dgm:spPr/>
      <dgm:t>
        <a:bodyPr/>
        <a:lstStyle/>
        <a:p>
          <a:endParaRPr lang="en-US" sz="1600">
            <a:latin typeface="Calibri" pitchFamily="34" charset="0"/>
          </a:endParaRPr>
        </a:p>
      </dgm:t>
    </dgm:pt>
    <dgm:pt modelId="{348473A9-4C0B-4814-9FB1-31D0A96FBA72}" type="sibTrans" cxnId="{5B8D5E06-5C86-4A18-A454-B7EF094B627E}">
      <dgm:prSet custT="1"/>
      <dgm:spPr>
        <a:xfrm flipH="1">
          <a:off x="1590297" y="512935"/>
          <a:ext cx="305564" cy="357452"/>
        </a:xfr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 sz="1600">
            <a:solidFill>
              <a:sysClr val="window" lastClr="FFFFFF"/>
            </a:solidFill>
            <a:latin typeface="Calibri" pitchFamily="34" charset="0"/>
            <a:ea typeface="+mn-ea"/>
            <a:cs typeface="+mn-cs"/>
          </a:endParaRPr>
        </a:p>
      </dgm:t>
    </dgm:pt>
    <dgm:pt modelId="{DBA5E81D-ECE7-4DE1-907F-7A8166A0D05E}">
      <dgm:prSet phldrT="[Text]" custT="1"/>
      <dgm:spPr>
        <a:xfrm>
          <a:off x="2022700" y="198452"/>
          <a:ext cx="1441341" cy="986418"/>
        </a:xfrm>
        <a:solidFill>
          <a:schemeClr val="accent2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600" dirty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Settlement Date</a:t>
          </a:r>
        </a:p>
      </dgm:t>
    </dgm:pt>
    <dgm:pt modelId="{82CF400D-D1C3-448A-99E7-3C3814F12CF7}" type="parTrans" cxnId="{433A9405-4755-4BA2-8CFC-0740F21F2628}">
      <dgm:prSet/>
      <dgm:spPr/>
      <dgm:t>
        <a:bodyPr/>
        <a:lstStyle/>
        <a:p>
          <a:endParaRPr lang="en-US" sz="1600">
            <a:latin typeface="Calibri" pitchFamily="34" charset="0"/>
          </a:endParaRPr>
        </a:p>
      </dgm:t>
    </dgm:pt>
    <dgm:pt modelId="{0D31CF2C-10D4-4C57-B596-74BF56F6EAFB}" type="sibTrans" cxnId="{433A9405-4755-4BA2-8CFC-0740F21F2628}">
      <dgm:prSet custT="1"/>
      <dgm:spPr>
        <a:xfrm flipH="1">
          <a:off x="3608175" y="512935"/>
          <a:ext cx="305564" cy="357452"/>
        </a:xfr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 sz="1600">
            <a:solidFill>
              <a:sysClr val="window" lastClr="FFFFFF"/>
            </a:solidFill>
            <a:latin typeface="Calibri" pitchFamily="34" charset="0"/>
            <a:ea typeface="+mn-ea"/>
            <a:cs typeface="+mn-cs"/>
          </a:endParaRPr>
        </a:p>
      </dgm:t>
    </dgm:pt>
    <dgm:pt modelId="{A5DEDB4A-E8DC-4532-B430-C40AD610A325}">
      <dgm:prSet phldrT="[Text]" custT="1"/>
      <dgm:spPr>
        <a:xfrm>
          <a:off x="4040578" y="198452"/>
          <a:ext cx="1441341" cy="986418"/>
        </a:xfrm>
        <a:solidFill>
          <a:srgbClr val="81A6D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600" dirty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Open Offer Closure</a:t>
          </a:r>
        </a:p>
        <a:p>
          <a:r>
            <a:rPr lang="en-US" sz="1600" dirty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+</a:t>
          </a:r>
        </a:p>
        <a:p>
          <a:r>
            <a:rPr lang="en-US" sz="1600" dirty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Finalization of Basis of Acceptance </a:t>
          </a:r>
        </a:p>
      </dgm:t>
    </dgm:pt>
    <dgm:pt modelId="{41C57761-0CD0-4956-AEBA-66E5B91462A8}" type="parTrans" cxnId="{569A3C00-5185-4DF7-AF9D-720AA702F290}">
      <dgm:prSet/>
      <dgm:spPr/>
      <dgm:t>
        <a:bodyPr/>
        <a:lstStyle/>
        <a:p>
          <a:endParaRPr lang="en-US" sz="1600">
            <a:latin typeface="Calibri" pitchFamily="34" charset="0"/>
          </a:endParaRPr>
        </a:p>
      </dgm:t>
    </dgm:pt>
    <dgm:pt modelId="{EAEF9A74-55C5-4FA5-B392-DABEA70B58D6}" type="sibTrans" cxnId="{569A3C00-5185-4DF7-AF9D-720AA702F290}">
      <dgm:prSet/>
      <dgm:spPr/>
      <dgm:t>
        <a:bodyPr/>
        <a:lstStyle/>
        <a:p>
          <a:endParaRPr lang="en-US" sz="1600">
            <a:latin typeface="Calibri" pitchFamily="34" charset="0"/>
          </a:endParaRPr>
        </a:p>
      </dgm:t>
    </dgm:pt>
    <dgm:pt modelId="{196308E1-6337-400B-9C3A-613A3D3FF6AE}" type="pres">
      <dgm:prSet presAssocID="{03F54D3B-14C8-4CC3-AACD-95A9A442A54B}" presName="Name0" presStyleCnt="0">
        <dgm:presLayoutVars>
          <dgm:dir/>
          <dgm:resizeHandles val="exact"/>
        </dgm:presLayoutVars>
      </dgm:prSet>
      <dgm:spPr/>
    </dgm:pt>
    <dgm:pt modelId="{5031AB10-AA9F-42D9-A285-EC196FC2C67A}" type="pres">
      <dgm:prSet presAssocID="{94504391-2D0E-444B-8641-9BAF33A900F4}" presName="node" presStyleLbl="node1" presStyleIdx="0" presStyleCnt="3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379DE160-8A3D-4AF8-B14A-A295AC535A4B}" type="pres">
      <dgm:prSet presAssocID="{348473A9-4C0B-4814-9FB1-31D0A96FBA72}" presName="sibTrans" presStyleLbl="sibTrans2D1" presStyleIdx="0" presStyleCnt="2" custFlipHor="1" custLinFactNeighborX="-14943" custLinFactNeighborY="-3047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6C1E49FA-483D-4AEE-B739-99BCBE07D518}" type="pres">
      <dgm:prSet presAssocID="{348473A9-4C0B-4814-9FB1-31D0A96FBA72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4EE0B2B6-57EE-4B2F-B91E-06BF7EE8EA4A}" type="pres">
      <dgm:prSet presAssocID="{DBA5E81D-ECE7-4DE1-907F-7A8166A0D05E}" presName="node" presStyleLbl="node1" presStyleIdx="1" presStyleCnt="3" custLinFactNeighborX="-174" custLinFactNeighborY="1509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BBC864FF-AA1E-4F2A-80AC-2B157D746CE3}" type="pres">
      <dgm:prSet presAssocID="{0D31CF2C-10D4-4C57-B596-74BF56F6EAFB}" presName="sibTrans" presStyleLbl="sibTrans2D1" presStyleIdx="1" presStyleCnt="2" custFlipHor="1" custLinFactNeighborX="-8203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18D1A2CF-01AB-4448-9069-635E0BC0610A}" type="pres">
      <dgm:prSet presAssocID="{0D31CF2C-10D4-4C57-B596-74BF56F6EAFB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208BFE3B-E616-46F1-A02B-DC9D5D75AE30}" type="pres">
      <dgm:prSet presAssocID="{A5DEDB4A-E8DC-4532-B430-C40AD610A325}" presName="node" presStyleLbl="node1" presStyleIdx="2" presStyleCnt="3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</dgm:ptLst>
  <dgm:cxnLst>
    <dgm:cxn modelId="{869FB9F7-D393-4366-B916-7C9C858078E0}" type="presOf" srcId="{348473A9-4C0B-4814-9FB1-31D0A96FBA72}" destId="{6C1E49FA-483D-4AEE-B739-99BCBE07D518}" srcOrd="1" destOrd="0" presId="urn:microsoft.com/office/officeart/2005/8/layout/process1"/>
    <dgm:cxn modelId="{3E583377-605A-4D0C-BFD3-BA250E2C6D9C}" type="presOf" srcId="{94504391-2D0E-444B-8641-9BAF33A900F4}" destId="{5031AB10-AA9F-42D9-A285-EC196FC2C67A}" srcOrd="0" destOrd="0" presId="urn:microsoft.com/office/officeart/2005/8/layout/process1"/>
    <dgm:cxn modelId="{433A9405-4755-4BA2-8CFC-0740F21F2628}" srcId="{03F54D3B-14C8-4CC3-AACD-95A9A442A54B}" destId="{DBA5E81D-ECE7-4DE1-907F-7A8166A0D05E}" srcOrd="1" destOrd="0" parTransId="{82CF400D-D1C3-448A-99E7-3C3814F12CF7}" sibTransId="{0D31CF2C-10D4-4C57-B596-74BF56F6EAFB}"/>
    <dgm:cxn modelId="{1768C14C-504D-4ACF-A074-A611E5351644}" type="presOf" srcId="{0D31CF2C-10D4-4C57-B596-74BF56F6EAFB}" destId="{BBC864FF-AA1E-4F2A-80AC-2B157D746CE3}" srcOrd="0" destOrd="0" presId="urn:microsoft.com/office/officeart/2005/8/layout/process1"/>
    <dgm:cxn modelId="{62D912B6-1943-44ED-8138-7555B41A5770}" type="presOf" srcId="{348473A9-4C0B-4814-9FB1-31D0A96FBA72}" destId="{379DE160-8A3D-4AF8-B14A-A295AC535A4B}" srcOrd="0" destOrd="0" presId="urn:microsoft.com/office/officeart/2005/8/layout/process1"/>
    <dgm:cxn modelId="{DAC10EF6-3E60-4B8E-AB3E-9EC953B8481F}" type="presOf" srcId="{A5DEDB4A-E8DC-4532-B430-C40AD610A325}" destId="{208BFE3B-E616-46F1-A02B-DC9D5D75AE30}" srcOrd="0" destOrd="0" presId="urn:microsoft.com/office/officeart/2005/8/layout/process1"/>
    <dgm:cxn modelId="{569A3C00-5185-4DF7-AF9D-720AA702F290}" srcId="{03F54D3B-14C8-4CC3-AACD-95A9A442A54B}" destId="{A5DEDB4A-E8DC-4532-B430-C40AD610A325}" srcOrd="2" destOrd="0" parTransId="{41C57761-0CD0-4956-AEBA-66E5B91462A8}" sibTransId="{EAEF9A74-55C5-4FA5-B392-DABEA70B58D6}"/>
    <dgm:cxn modelId="{C9D72094-3288-4A42-A7F7-60829B598FDC}" type="presOf" srcId="{0D31CF2C-10D4-4C57-B596-74BF56F6EAFB}" destId="{18D1A2CF-01AB-4448-9069-635E0BC0610A}" srcOrd="1" destOrd="0" presId="urn:microsoft.com/office/officeart/2005/8/layout/process1"/>
    <dgm:cxn modelId="{12026BF6-813D-4A43-A21E-EECD24C62E9D}" type="presOf" srcId="{DBA5E81D-ECE7-4DE1-907F-7A8166A0D05E}" destId="{4EE0B2B6-57EE-4B2F-B91E-06BF7EE8EA4A}" srcOrd="0" destOrd="0" presId="urn:microsoft.com/office/officeart/2005/8/layout/process1"/>
    <dgm:cxn modelId="{9BF4A673-3527-4DFD-9FA6-E20B6B7400BB}" type="presOf" srcId="{03F54D3B-14C8-4CC3-AACD-95A9A442A54B}" destId="{196308E1-6337-400B-9C3A-613A3D3FF6AE}" srcOrd="0" destOrd="0" presId="urn:microsoft.com/office/officeart/2005/8/layout/process1"/>
    <dgm:cxn modelId="{5B8D5E06-5C86-4A18-A454-B7EF094B627E}" srcId="{03F54D3B-14C8-4CC3-AACD-95A9A442A54B}" destId="{94504391-2D0E-444B-8641-9BAF33A900F4}" srcOrd="0" destOrd="0" parTransId="{90100F15-2B9C-4B68-880E-1D02DDA3A74B}" sibTransId="{348473A9-4C0B-4814-9FB1-31D0A96FBA72}"/>
    <dgm:cxn modelId="{5795D1A9-6CED-487C-B9BA-EAAA4FBB01B8}" type="presParOf" srcId="{196308E1-6337-400B-9C3A-613A3D3FF6AE}" destId="{5031AB10-AA9F-42D9-A285-EC196FC2C67A}" srcOrd="0" destOrd="0" presId="urn:microsoft.com/office/officeart/2005/8/layout/process1"/>
    <dgm:cxn modelId="{409ABD91-DC35-4CE3-AD78-8DFC1F185BEF}" type="presParOf" srcId="{196308E1-6337-400B-9C3A-613A3D3FF6AE}" destId="{379DE160-8A3D-4AF8-B14A-A295AC535A4B}" srcOrd="1" destOrd="0" presId="urn:microsoft.com/office/officeart/2005/8/layout/process1"/>
    <dgm:cxn modelId="{01F2309E-7DD1-4FBB-AEAE-956D2E0ED366}" type="presParOf" srcId="{379DE160-8A3D-4AF8-B14A-A295AC535A4B}" destId="{6C1E49FA-483D-4AEE-B739-99BCBE07D518}" srcOrd="0" destOrd="0" presId="urn:microsoft.com/office/officeart/2005/8/layout/process1"/>
    <dgm:cxn modelId="{04632609-82D1-49B9-BAF7-51D48D53DC94}" type="presParOf" srcId="{196308E1-6337-400B-9C3A-613A3D3FF6AE}" destId="{4EE0B2B6-57EE-4B2F-B91E-06BF7EE8EA4A}" srcOrd="2" destOrd="0" presId="urn:microsoft.com/office/officeart/2005/8/layout/process1"/>
    <dgm:cxn modelId="{737CE37F-4AA4-4F39-9DA0-D3C213069A76}" type="presParOf" srcId="{196308E1-6337-400B-9C3A-613A3D3FF6AE}" destId="{BBC864FF-AA1E-4F2A-80AC-2B157D746CE3}" srcOrd="3" destOrd="0" presId="urn:microsoft.com/office/officeart/2005/8/layout/process1"/>
    <dgm:cxn modelId="{04173BCF-DD21-4C3B-BD28-514C6E0F4661}" type="presParOf" srcId="{BBC864FF-AA1E-4F2A-80AC-2B157D746CE3}" destId="{18D1A2CF-01AB-4448-9069-635E0BC0610A}" srcOrd="0" destOrd="0" presId="urn:microsoft.com/office/officeart/2005/8/layout/process1"/>
    <dgm:cxn modelId="{18566736-D4B9-4021-87B2-5B12D0F188E9}" type="presParOf" srcId="{196308E1-6337-400B-9C3A-613A3D3FF6AE}" destId="{208BFE3B-E616-46F1-A02B-DC9D5D75AE30}" srcOrd="4" destOrd="0" presId="urn:microsoft.com/office/officeart/2005/8/layout/process1"/>
  </dgm:cxnLst>
  <dgm:bg>
    <a:effectLst/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3F54D3B-14C8-4CC3-AACD-95A9A442A54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4504391-2D0E-444B-8641-9BAF33A900F4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600" dirty="0">
              <a:latin typeface="+mn-lt"/>
            </a:rPr>
            <a:t>Receipt </a:t>
          </a:r>
          <a:r>
            <a:rPr lang="en-US" sz="1600" dirty="0">
              <a:solidFill>
                <a:prstClr val="white"/>
              </a:solidFill>
              <a:latin typeface="Calibri"/>
              <a:ea typeface="+mn-ea"/>
              <a:cs typeface="+mn-cs"/>
            </a:rPr>
            <a:t>of open offer consideration by the shareholder</a:t>
          </a:r>
          <a:r>
            <a:rPr lang="en-US" sz="1600" dirty="0">
              <a:latin typeface="+mn-lt"/>
            </a:rPr>
            <a:t> </a:t>
          </a:r>
        </a:p>
      </dgm:t>
    </dgm:pt>
    <dgm:pt modelId="{90100F15-2B9C-4B68-880E-1D02DDA3A74B}" type="parTrans" cxnId="{5B8D5E06-5C86-4A18-A454-B7EF094B627E}">
      <dgm:prSet/>
      <dgm:spPr/>
      <dgm:t>
        <a:bodyPr/>
        <a:lstStyle/>
        <a:p>
          <a:endParaRPr lang="en-US" sz="1600"/>
        </a:p>
      </dgm:t>
    </dgm:pt>
    <dgm:pt modelId="{348473A9-4C0B-4814-9FB1-31D0A96FBA72}" type="sibTrans" cxnId="{5B8D5E06-5C86-4A18-A454-B7EF094B627E}">
      <dgm:prSet custT="1"/>
      <dgm:spPr/>
      <dgm:t>
        <a:bodyPr/>
        <a:lstStyle/>
        <a:p>
          <a:endParaRPr lang="en-US" sz="1600"/>
        </a:p>
      </dgm:t>
    </dgm:pt>
    <dgm:pt modelId="{DBA5E81D-ECE7-4DE1-907F-7A8166A0D05E}">
      <dgm:prSet phldrT="[Text]" custT="1"/>
      <dgm:spPr>
        <a:solidFill>
          <a:srgbClr val="81A6D0"/>
        </a:solidFill>
      </dgm:spPr>
      <dgm:t>
        <a:bodyPr/>
        <a:lstStyle/>
        <a:p>
          <a:r>
            <a:rPr lang="en-US" sz="1600" dirty="0">
              <a:latin typeface="+mn-lt"/>
            </a:rPr>
            <a:t>Return of unaccepted shares back to  the shareholders by the Clearing Corporation</a:t>
          </a:r>
        </a:p>
      </dgm:t>
    </dgm:pt>
    <dgm:pt modelId="{82CF400D-D1C3-448A-99E7-3C3814F12CF7}" type="parTrans" cxnId="{433A9405-4755-4BA2-8CFC-0740F21F2628}">
      <dgm:prSet/>
      <dgm:spPr/>
      <dgm:t>
        <a:bodyPr/>
        <a:lstStyle/>
        <a:p>
          <a:endParaRPr lang="en-US" sz="1600"/>
        </a:p>
      </dgm:t>
    </dgm:pt>
    <dgm:pt modelId="{0D31CF2C-10D4-4C57-B596-74BF56F6EAFB}" type="sibTrans" cxnId="{433A9405-4755-4BA2-8CFC-0740F21F2628}">
      <dgm:prSet custT="1"/>
      <dgm:spPr/>
      <dgm:t>
        <a:bodyPr/>
        <a:lstStyle/>
        <a:p>
          <a:endParaRPr lang="en-US" sz="1600"/>
        </a:p>
      </dgm:t>
    </dgm:pt>
    <dgm:pt modelId="{A5DEDB4A-E8DC-4532-B430-C40AD610A325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600" dirty="0">
              <a:solidFill>
                <a:schemeClr val="bg1"/>
              </a:solidFill>
              <a:latin typeface="+mn-lt"/>
            </a:rPr>
            <a:t>Broker to issue contract note to the shareholder</a:t>
          </a:r>
          <a:endParaRPr lang="en-US" sz="1600" dirty="0">
            <a:latin typeface="+mn-lt"/>
          </a:endParaRPr>
        </a:p>
      </dgm:t>
    </dgm:pt>
    <dgm:pt modelId="{41C57761-0CD0-4956-AEBA-66E5B91462A8}" type="parTrans" cxnId="{569A3C00-5185-4DF7-AF9D-720AA702F290}">
      <dgm:prSet/>
      <dgm:spPr/>
      <dgm:t>
        <a:bodyPr/>
        <a:lstStyle/>
        <a:p>
          <a:endParaRPr lang="en-US" sz="1600"/>
        </a:p>
      </dgm:t>
    </dgm:pt>
    <dgm:pt modelId="{EAEF9A74-55C5-4FA5-B392-DABEA70B58D6}" type="sibTrans" cxnId="{569A3C00-5185-4DF7-AF9D-720AA702F290}">
      <dgm:prSet/>
      <dgm:spPr/>
      <dgm:t>
        <a:bodyPr/>
        <a:lstStyle/>
        <a:p>
          <a:endParaRPr lang="en-US" sz="1600"/>
        </a:p>
      </dgm:t>
    </dgm:pt>
    <dgm:pt modelId="{196308E1-6337-400B-9C3A-613A3D3FF6AE}" type="pres">
      <dgm:prSet presAssocID="{03F54D3B-14C8-4CC3-AACD-95A9A442A54B}" presName="Name0" presStyleCnt="0">
        <dgm:presLayoutVars>
          <dgm:dir/>
          <dgm:resizeHandles val="exact"/>
        </dgm:presLayoutVars>
      </dgm:prSet>
      <dgm:spPr/>
    </dgm:pt>
    <dgm:pt modelId="{5031AB10-AA9F-42D9-A285-EC196FC2C67A}" type="pres">
      <dgm:prSet presAssocID="{94504391-2D0E-444B-8641-9BAF33A900F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9DE160-8A3D-4AF8-B14A-A295AC535A4B}" type="pres">
      <dgm:prSet presAssocID="{348473A9-4C0B-4814-9FB1-31D0A96FBA72}" presName="sibTrans" presStyleLbl="sibTrans2D1" presStyleIdx="0" presStyleCnt="2"/>
      <dgm:spPr/>
      <dgm:t>
        <a:bodyPr/>
        <a:lstStyle/>
        <a:p>
          <a:endParaRPr lang="en-US"/>
        </a:p>
      </dgm:t>
    </dgm:pt>
    <dgm:pt modelId="{6C1E49FA-483D-4AEE-B739-99BCBE07D518}" type="pres">
      <dgm:prSet presAssocID="{348473A9-4C0B-4814-9FB1-31D0A96FBA72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4EE0B2B6-57EE-4B2F-B91E-06BF7EE8EA4A}" type="pres">
      <dgm:prSet presAssocID="{DBA5E81D-ECE7-4DE1-907F-7A8166A0D05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C864FF-AA1E-4F2A-80AC-2B157D746CE3}" type="pres">
      <dgm:prSet presAssocID="{0D31CF2C-10D4-4C57-B596-74BF56F6EAFB}" presName="sibTrans" presStyleLbl="sibTrans2D1" presStyleIdx="1" presStyleCnt="2"/>
      <dgm:spPr/>
      <dgm:t>
        <a:bodyPr/>
        <a:lstStyle/>
        <a:p>
          <a:endParaRPr lang="en-US"/>
        </a:p>
      </dgm:t>
    </dgm:pt>
    <dgm:pt modelId="{18D1A2CF-01AB-4448-9069-635E0BC0610A}" type="pres">
      <dgm:prSet presAssocID="{0D31CF2C-10D4-4C57-B596-74BF56F6EAFB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208BFE3B-E616-46F1-A02B-DC9D5D75AE30}" type="pres">
      <dgm:prSet presAssocID="{A5DEDB4A-E8DC-4532-B430-C40AD610A32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DC01CB-A27F-4DB3-9949-A6E4B2038A91}" type="presOf" srcId="{348473A9-4C0B-4814-9FB1-31D0A96FBA72}" destId="{6C1E49FA-483D-4AEE-B739-99BCBE07D518}" srcOrd="1" destOrd="0" presId="urn:microsoft.com/office/officeart/2005/8/layout/process1"/>
    <dgm:cxn modelId="{E3F6B518-23E2-4890-8FD4-1B8CA979A7A8}" type="presOf" srcId="{03F54D3B-14C8-4CC3-AACD-95A9A442A54B}" destId="{196308E1-6337-400B-9C3A-613A3D3FF6AE}" srcOrd="0" destOrd="0" presId="urn:microsoft.com/office/officeart/2005/8/layout/process1"/>
    <dgm:cxn modelId="{5B8D5E06-5C86-4A18-A454-B7EF094B627E}" srcId="{03F54D3B-14C8-4CC3-AACD-95A9A442A54B}" destId="{94504391-2D0E-444B-8641-9BAF33A900F4}" srcOrd="0" destOrd="0" parTransId="{90100F15-2B9C-4B68-880E-1D02DDA3A74B}" sibTransId="{348473A9-4C0B-4814-9FB1-31D0A96FBA72}"/>
    <dgm:cxn modelId="{9CECFA80-E1F1-4E97-BD2B-A8ECFC5BA234}" type="presOf" srcId="{DBA5E81D-ECE7-4DE1-907F-7A8166A0D05E}" destId="{4EE0B2B6-57EE-4B2F-B91E-06BF7EE8EA4A}" srcOrd="0" destOrd="0" presId="urn:microsoft.com/office/officeart/2005/8/layout/process1"/>
    <dgm:cxn modelId="{EF673439-41EB-4F9F-BEE8-6520EBEDC4D9}" type="presOf" srcId="{A5DEDB4A-E8DC-4532-B430-C40AD610A325}" destId="{208BFE3B-E616-46F1-A02B-DC9D5D75AE30}" srcOrd="0" destOrd="0" presId="urn:microsoft.com/office/officeart/2005/8/layout/process1"/>
    <dgm:cxn modelId="{569A3C00-5185-4DF7-AF9D-720AA702F290}" srcId="{03F54D3B-14C8-4CC3-AACD-95A9A442A54B}" destId="{A5DEDB4A-E8DC-4532-B430-C40AD610A325}" srcOrd="2" destOrd="0" parTransId="{41C57761-0CD0-4956-AEBA-66E5B91462A8}" sibTransId="{EAEF9A74-55C5-4FA5-B392-DABEA70B58D6}"/>
    <dgm:cxn modelId="{5EFF80EF-766F-4FBB-BAE9-8A9D6A4BE954}" type="presOf" srcId="{94504391-2D0E-444B-8641-9BAF33A900F4}" destId="{5031AB10-AA9F-42D9-A285-EC196FC2C67A}" srcOrd="0" destOrd="0" presId="urn:microsoft.com/office/officeart/2005/8/layout/process1"/>
    <dgm:cxn modelId="{A2291D33-7D1F-4094-8E98-71EE857C4D98}" type="presOf" srcId="{0D31CF2C-10D4-4C57-B596-74BF56F6EAFB}" destId="{BBC864FF-AA1E-4F2A-80AC-2B157D746CE3}" srcOrd="0" destOrd="0" presId="urn:microsoft.com/office/officeart/2005/8/layout/process1"/>
    <dgm:cxn modelId="{433A9405-4755-4BA2-8CFC-0740F21F2628}" srcId="{03F54D3B-14C8-4CC3-AACD-95A9A442A54B}" destId="{DBA5E81D-ECE7-4DE1-907F-7A8166A0D05E}" srcOrd="1" destOrd="0" parTransId="{82CF400D-D1C3-448A-99E7-3C3814F12CF7}" sibTransId="{0D31CF2C-10D4-4C57-B596-74BF56F6EAFB}"/>
    <dgm:cxn modelId="{D242CDF8-2816-49B9-981E-6EDF7D9D90DC}" type="presOf" srcId="{348473A9-4C0B-4814-9FB1-31D0A96FBA72}" destId="{379DE160-8A3D-4AF8-B14A-A295AC535A4B}" srcOrd="0" destOrd="0" presId="urn:microsoft.com/office/officeart/2005/8/layout/process1"/>
    <dgm:cxn modelId="{A36DC8CD-E6D6-431E-B0E8-C7DD03814232}" type="presOf" srcId="{0D31CF2C-10D4-4C57-B596-74BF56F6EAFB}" destId="{18D1A2CF-01AB-4448-9069-635E0BC0610A}" srcOrd="1" destOrd="0" presId="urn:microsoft.com/office/officeart/2005/8/layout/process1"/>
    <dgm:cxn modelId="{214F72BB-4F19-49E6-9FCF-A91AE181D0C5}" type="presParOf" srcId="{196308E1-6337-400B-9C3A-613A3D3FF6AE}" destId="{5031AB10-AA9F-42D9-A285-EC196FC2C67A}" srcOrd="0" destOrd="0" presId="urn:microsoft.com/office/officeart/2005/8/layout/process1"/>
    <dgm:cxn modelId="{8D6D807B-8546-453A-AF80-46F1D060C03B}" type="presParOf" srcId="{196308E1-6337-400B-9C3A-613A3D3FF6AE}" destId="{379DE160-8A3D-4AF8-B14A-A295AC535A4B}" srcOrd="1" destOrd="0" presId="urn:microsoft.com/office/officeart/2005/8/layout/process1"/>
    <dgm:cxn modelId="{66FCA23E-490D-4B99-A974-CCFAEF3EE783}" type="presParOf" srcId="{379DE160-8A3D-4AF8-B14A-A295AC535A4B}" destId="{6C1E49FA-483D-4AEE-B739-99BCBE07D518}" srcOrd="0" destOrd="0" presId="urn:microsoft.com/office/officeart/2005/8/layout/process1"/>
    <dgm:cxn modelId="{BE5E7232-4BC4-43B5-91FE-C11445DA2CC6}" type="presParOf" srcId="{196308E1-6337-400B-9C3A-613A3D3FF6AE}" destId="{4EE0B2B6-57EE-4B2F-B91E-06BF7EE8EA4A}" srcOrd="2" destOrd="0" presId="urn:microsoft.com/office/officeart/2005/8/layout/process1"/>
    <dgm:cxn modelId="{E9A2F8C2-24B6-4A05-865C-92F7A5B7557D}" type="presParOf" srcId="{196308E1-6337-400B-9C3A-613A3D3FF6AE}" destId="{BBC864FF-AA1E-4F2A-80AC-2B157D746CE3}" srcOrd="3" destOrd="0" presId="urn:microsoft.com/office/officeart/2005/8/layout/process1"/>
    <dgm:cxn modelId="{19FC2118-1170-49E9-96F5-AE37E3AC2CBB}" type="presParOf" srcId="{BBC864FF-AA1E-4F2A-80AC-2B157D746CE3}" destId="{18D1A2CF-01AB-4448-9069-635E0BC0610A}" srcOrd="0" destOrd="0" presId="urn:microsoft.com/office/officeart/2005/8/layout/process1"/>
    <dgm:cxn modelId="{825EAF4F-4934-40A2-A38B-876A38D6C41D}" type="presParOf" srcId="{196308E1-6337-400B-9C3A-613A3D3FF6AE}" destId="{208BFE3B-E616-46F1-A02B-DC9D5D75AE3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CE7A05B-3B4C-4DDF-93B8-869DB635D685}" type="doc">
      <dgm:prSet loTypeId="urn:microsoft.com/office/officeart/2005/8/layout/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EB026C08-1CDE-41E5-B21A-83A90352E3BD}">
      <dgm:prSet phldrT="[Text]" custT="1"/>
      <dgm:spPr>
        <a:xfrm>
          <a:off x="407670" y="82859"/>
          <a:ext cx="6888465" cy="649440"/>
        </a:xfrm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1800" dirty="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rPr>
            <a:t>Statutory Approvals required have been refused.</a:t>
          </a:r>
          <a:endParaRPr lang="en-US" sz="1800" dirty="0">
            <a:solidFill>
              <a:srgbClr val="000000"/>
            </a:solidFill>
            <a:latin typeface="Arial" pitchFamily="34" charset="0"/>
            <a:ea typeface="+mn-ea"/>
            <a:cs typeface="Arial" pitchFamily="34" charset="0"/>
          </a:endParaRPr>
        </a:p>
      </dgm:t>
    </dgm:pt>
    <dgm:pt modelId="{785BD0AC-4ED0-43F0-B6D6-5CA6193C0C20}" type="parTrans" cxnId="{A4F051A8-F093-4A05-A35F-76CE6990EDF5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6FEA0F46-45B7-478E-ACF0-DA153BDE2C97}" type="sibTrans" cxnId="{A4F051A8-F093-4A05-A35F-76CE6990EDF5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E55ECEB0-00BA-4441-B87B-1A1AD4319CAB}">
      <dgm:prSet phldrT="[Text]" custT="1"/>
      <dgm:spPr>
        <a:xfrm>
          <a:off x="407670" y="1080779"/>
          <a:ext cx="6888465" cy="649440"/>
        </a:xfrm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1800" dirty="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rPr>
            <a:t>Acquirer, being natural person, has died.</a:t>
          </a:r>
        </a:p>
      </dgm:t>
    </dgm:pt>
    <dgm:pt modelId="{794AC83B-92DF-4273-8A90-B605DDA35199}" type="parTrans" cxnId="{0EDFF431-A5D6-4126-88C0-4207A668C604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1DD4524A-485B-4834-B626-4DDB2B40CC5D}" type="sibTrans" cxnId="{0EDFF431-A5D6-4126-88C0-4207A668C604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E7B2E471-3E00-4097-BC4A-24F8CBDBC6B8}">
      <dgm:prSet phldrT="[Text]" custT="1"/>
      <dgm:spPr>
        <a:xfrm>
          <a:off x="407670" y="2078699"/>
          <a:ext cx="6888465" cy="649440"/>
        </a:xfrm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1800" dirty="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rPr>
            <a:t>Any condition in the agreement is not met for reasons outside the reasonable control of the acquirer </a:t>
          </a:r>
          <a:endParaRPr lang="en-US" sz="1800" dirty="0">
            <a:solidFill>
              <a:srgbClr val="000000"/>
            </a:solidFill>
            <a:latin typeface="Arial" pitchFamily="34" charset="0"/>
            <a:ea typeface="+mn-ea"/>
            <a:cs typeface="Arial" pitchFamily="34" charset="0"/>
          </a:endParaRPr>
        </a:p>
      </dgm:t>
    </dgm:pt>
    <dgm:pt modelId="{85815266-9CBC-4A7E-876E-A71968369B01}" type="parTrans" cxnId="{41CBB70A-4653-43E4-9106-664EF08C4B0C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0D0799FD-A8C1-41C0-92F0-29DE83096003}" type="sibTrans" cxnId="{41CBB70A-4653-43E4-9106-664EF08C4B0C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5FCEBD05-36CA-46DA-BBB5-BD0B6F24CBBE}">
      <dgm:prSet phldrT="[Text]" custT="1"/>
      <dgm:spPr>
        <a:xfrm>
          <a:off x="407670" y="3076620"/>
          <a:ext cx="6888465" cy="649440"/>
        </a:xfrm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1800" dirty="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rPr>
            <a:t>Circumstances as in the opinion of the SEBI, merit withdrawal</a:t>
          </a:r>
          <a:endParaRPr lang="en-US" sz="1800" dirty="0">
            <a:solidFill>
              <a:srgbClr val="000000"/>
            </a:solidFill>
            <a:latin typeface="Arial" pitchFamily="34" charset="0"/>
            <a:ea typeface="+mn-ea"/>
            <a:cs typeface="Arial" pitchFamily="34" charset="0"/>
          </a:endParaRPr>
        </a:p>
      </dgm:t>
    </dgm:pt>
    <dgm:pt modelId="{4B67D3D2-F478-499D-B78D-4869218DF8A1}" type="parTrans" cxnId="{66FA8011-6296-4A28-B6EB-6745A033486E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B0380DCD-9BD5-4DE5-B93A-08E1C6BB5698}" type="sibTrans" cxnId="{66FA8011-6296-4A28-B6EB-6745A033486E}">
      <dgm:prSet/>
      <dgm:spPr/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A6BFCCB2-9F98-48F7-93CF-14D38D00B076}" type="pres">
      <dgm:prSet presAssocID="{5CE7A05B-3B4C-4DDF-93B8-869DB635D68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64D6D0B-8390-4A49-9159-B181265D96F7}" type="pres">
      <dgm:prSet presAssocID="{EB026C08-1CDE-41E5-B21A-83A90352E3BD}" presName="parentLin" presStyleCnt="0"/>
      <dgm:spPr/>
      <dgm:t>
        <a:bodyPr/>
        <a:lstStyle/>
        <a:p>
          <a:endParaRPr lang="en-US"/>
        </a:p>
      </dgm:t>
    </dgm:pt>
    <dgm:pt modelId="{C74C988A-A253-417A-83D8-D73D4B0A4849}" type="pres">
      <dgm:prSet presAssocID="{EB026C08-1CDE-41E5-B21A-83A90352E3BD}" presName="parentLeftMargin" presStyleLbl="node1" presStyleIdx="0" presStyleCnt="4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66B85046-DB89-4030-93C4-98C39FEAE098}" type="pres">
      <dgm:prSet presAssocID="{EB026C08-1CDE-41E5-B21A-83A90352E3BD}" presName="parentText" presStyleLbl="node1" presStyleIdx="0" presStyleCnt="4" custScaleX="12069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F1F26F-017C-45EF-8CB5-EF0FCAE96650}" type="pres">
      <dgm:prSet presAssocID="{EB026C08-1CDE-41E5-B21A-83A90352E3BD}" presName="negativeSpace" presStyleCnt="0"/>
      <dgm:spPr/>
      <dgm:t>
        <a:bodyPr/>
        <a:lstStyle/>
        <a:p>
          <a:endParaRPr lang="en-US"/>
        </a:p>
      </dgm:t>
    </dgm:pt>
    <dgm:pt modelId="{18241AD2-27C7-4E0D-820C-DE446577188D}" type="pres">
      <dgm:prSet presAssocID="{EB026C08-1CDE-41E5-B21A-83A90352E3BD}" presName="childText" presStyleLbl="conFgAcc1" presStyleIdx="0" presStyleCnt="4">
        <dgm:presLayoutVars>
          <dgm:bulletEnabled val="1"/>
        </dgm:presLayoutVars>
      </dgm:prSet>
      <dgm:spPr>
        <a:xfrm>
          <a:off x="0" y="407579"/>
          <a:ext cx="8153400" cy="554400"/>
        </a:xfrm>
        <a:prstGeom prst="rect">
          <a:avLst/>
        </a:prstGeom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endParaRPr lang="en-US"/>
        </a:p>
      </dgm:t>
    </dgm:pt>
    <dgm:pt modelId="{1963BF94-B035-4518-8C82-2FF14BD1B2B8}" type="pres">
      <dgm:prSet presAssocID="{6FEA0F46-45B7-478E-ACF0-DA153BDE2C97}" presName="spaceBetweenRectangles" presStyleCnt="0"/>
      <dgm:spPr/>
      <dgm:t>
        <a:bodyPr/>
        <a:lstStyle/>
        <a:p>
          <a:endParaRPr lang="en-US"/>
        </a:p>
      </dgm:t>
    </dgm:pt>
    <dgm:pt modelId="{170F4847-380F-45F4-999C-F06BCDE6DB93}" type="pres">
      <dgm:prSet presAssocID="{E55ECEB0-00BA-4441-B87B-1A1AD4319CAB}" presName="parentLin" presStyleCnt="0"/>
      <dgm:spPr/>
      <dgm:t>
        <a:bodyPr/>
        <a:lstStyle/>
        <a:p>
          <a:endParaRPr lang="en-US"/>
        </a:p>
      </dgm:t>
    </dgm:pt>
    <dgm:pt modelId="{D3283599-8B90-4144-B514-FBB55B59A4BB}" type="pres">
      <dgm:prSet presAssocID="{E55ECEB0-00BA-4441-B87B-1A1AD4319CAB}" presName="parentLeftMargin" presStyleLbl="node1" presStyleIdx="0" presStyleCnt="4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5EC4980F-BDE7-4794-BC09-585D3C6DBFF5}" type="pres">
      <dgm:prSet presAssocID="{E55ECEB0-00BA-4441-B87B-1A1AD4319CAB}" presName="parentText" presStyleLbl="node1" presStyleIdx="1" presStyleCnt="4" custScaleX="12069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18CABB-C03D-4591-A6C1-F9CDBB145C1F}" type="pres">
      <dgm:prSet presAssocID="{E55ECEB0-00BA-4441-B87B-1A1AD4319CAB}" presName="negativeSpace" presStyleCnt="0"/>
      <dgm:spPr/>
      <dgm:t>
        <a:bodyPr/>
        <a:lstStyle/>
        <a:p>
          <a:endParaRPr lang="en-US"/>
        </a:p>
      </dgm:t>
    </dgm:pt>
    <dgm:pt modelId="{DCDF0617-6261-461B-BAE4-0F8326BE4277}" type="pres">
      <dgm:prSet presAssocID="{E55ECEB0-00BA-4441-B87B-1A1AD4319CAB}" presName="childText" presStyleLbl="conFgAcc1" presStyleIdx="1" presStyleCnt="4">
        <dgm:presLayoutVars>
          <dgm:bulletEnabled val="1"/>
        </dgm:presLayoutVars>
      </dgm:prSet>
      <dgm:spPr>
        <a:xfrm>
          <a:off x="0" y="1405499"/>
          <a:ext cx="8153400" cy="554400"/>
        </a:xfrm>
        <a:prstGeom prst="rect">
          <a:avLst/>
        </a:prstGeom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endParaRPr lang="en-US"/>
        </a:p>
      </dgm:t>
    </dgm:pt>
    <dgm:pt modelId="{8135E4E7-3912-44FE-B752-62F666B33D0B}" type="pres">
      <dgm:prSet presAssocID="{1DD4524A-485B-4834-B626-4DDB2B40CC5D}" presName="spaceBetweenRectangles" presStyleCnt="0"/>
      <dgm:spPr/>
      <dgm:t>
        <a:bodyPr/>
        <a:lstStyle/>
        <a:p>
          <a:endParaRPr lang="en-US"/>
        </a:p>
      </dgm:t>
    </dgm:pt>
    <dgm:pt modelId="{4805A5A5-DE85-4C9C-9A0C-BC05C4D5AEBA}" type="pres">
      <dgm:prSet presAssocID="{E7B2E471-3E00-4097-BC4A-24F8CBDBC6B8}" presName="parentLin" presStyleCnt="0"/>
      <dgm:spPr/>
      <dgm:t>
        <a:bodyPr/>
        <a:lstStyle/>
        <a:p>
          <a:endParaRPr lang="en-US"/>
        </a:p>
      </dgm:t>
    </dgm:pt>
    <dgm:pt modelId="{BC3A639F-99F6-4B59-9E89-32756A4803C2}" type="pres">
      <dgm:prSet presAssocID="{E7B2E471-3E00-4097-BC4A-24F8CBDBC6B8}" presName="parentLeftMargin" presStyleLbl="node1" presStyleIdx="1" presStyleCnt="4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5D66D7DA-4408-40CD-9F83-B69BDDF591B0}" type="pres">
      <dgm:prSet presAssocID="{E7B2E471-3E00-4097-BC4A-24F8CBDBC6B8}" presName="parentText" presStyleLbl="node1" presStyleIdx="2" presStyleCnt="4" custScaleX="12069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AD6235-A814-4D79-B4CC-1F49027198A6}" type="pres">
      <dgm:prSet presAssocID="{E7B2E471-3E00-4097-BC4A-24F8CBDBC6B8}" presName="negativeSpace" presStyleCnt="0"/>
      <dgm:spPr/>
      <dgm:t>
        <a:bodyPr/>
        <a:lstStyle/>
        <a:p>
          <a:endParaRPr lang="en-US"/>
        </a:p>
      </dgm:t>
    </dgm:pt>
    <dgm:pt modelId="{EED4824F-DF74-4B81-ADCB-D9D52FF58E74}" type="pres">
      <dgm:prSet presAssocID="{E7B2E471-3E00-4097-BC4A-24F8CBDBC6B8}" presName="childText" presStyleLbl="conFgAcc1" presStyleIdx="2" presStyleCnt="4">
        <dgm:presLayoutVars>
          <dgm:bulletEnabled val="1"/>
        </dgm:presLayoutVars>
      </dgm:prSet>
      <dgm:spPr>
        <a:xfrm>
          <a:off x="0" y="2403419"/>
          <a:ext cx="8153400" cy="554400"/>
        </a:xfrm>
        <a:prstGeom prst="rect">
          <a:avLst/>
        </a:prstGeom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endParaRPr lang="en-US"/>
        </a:p>
      </dgm:t>
    </dgm:pt>
    <dgm:pt modelId="{7878D137-2627-4F14-A6C3-1CD95064D40A}" type="pres">
      <dgm:prSet presAssocID="{0D0799FD-A8C1-41C0-92F0-29DE83096003}" presName="spaceBetweenRectangles" presStyleCnt="0"/>
      <dgm:spPr/>
      <dgm:t>
        <a:bodyPr/>
        <a:lstStyle/>
        <a:p>
          <a:endParaRPr lang="en-US"/>
        </a:p>
      </dgm:t>
    </dgm:pt>
    <dgm:pt modelId="{5F9C80AC-49E3-4227-BAC9-E462960BFBC2}" type="pres">
      <dgm:prSet presAssocID="{5FCEBD05-36CA-46DA-BBB5-BD0B6F24CBBE}" presName="parentLin" presStyleCnt="0"/>
      <dgm:spPr/>
      <dgm:t>
        <a:bodyPr/>
        <a:lstStyle/>
        <a:p>
          <a:endParaRPr lang="en-US"/>
        </a:p>
      </dgm:t>
    </dgm:pt>
    <dgm:pt modelId="{F98524E3-0242-4C5A-8610-6A581AEAAF05}" type="pres">
      <dgm:prSet presAssocID="{5FCEBD05-36CA-46DA-BBB5-BD0B6F24CBBE}" presName="parentLeftMargin" presStyleLbl="node1" presStyleIdx="2" presStyleCnt="4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CE880751-B2AB-4689-8B9F-C43F640AB355}" type="pres">
      <dgm:prSet presAssocID="{5FCEBD05-36CA-46DA-BBB5-BD0B6F24CBBE}" presName="parentText" presStyleLbl="node1" presStyleIdx="3" presStyleCnt="4" custScaleX="12069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708931-DB67-4BAB-9ECE-7D1B7AC82E93}" type="pres">
      <dgm:prSet presAssocID="{5FCEBD05-36CA-46DA-BBB5-BD0B6F24CBBE}" presName="negativeSpace" presStyleCnt="0"/>
      <dgm:spPr/>
      <dgm:t>
        <a:bodyPr/>
        <a:lstStyle/>
        <a:p>
          <a:endParaRPr lang="en-US"/>
        </a:p>
      </dgm:t>
    </dgm:pt>
    <dgm:pt modelId="{538D81BF-BAB8-4C2A-AE9A-E3B707DF4E69}" type="pres">
      <dgm:prSet presAssocID="{5FCEBD05-36CA-46DA-BBB5-BD0B6F24CBBE}" presName="childText" presStyleLbl="conFgAcc1" presStyleIdx="3" presStyleCnt="4">
        <dgm:presLayoutVars>
          <dgm:bulletEnabled val="1"/>
        </dgm:presLayoutVars>
      </dgm:prSet>
      <dgm:spPr>
        <a:xfrm>
          <a:off x="0" y="3401340"/>
          <a:ext cx="8153400" cy="554400"/>
        </a:xfrm>
        <a:prstGeom prst="rect">
          <a:avLst/>
        </a:prstGeom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endParaRPr lang="en-US"/>
        </a:p>
      </dgm:t>
    </dgm:pt>
  </dgm:ptLst>
  <dgm:cxnLst>
    <dgm:cxn modelId="{9696DB31-3380-4B74-878C-176825110575}" type="presOf" srcId="{E7B2E471-3E00-4097-BC4A-24F8CBDBC6B8}" destId="{BC3A639F-99F6-4B59-9E89-32756A4803C2}" srcOrd="0" destOrd="0" presId="urn:microsoft.com/office/officeart/2005/8/layout/list1"/>
    <dgm:cxn modelId="{EE5A206C-22F6-4ECA-9175-B6FA412D96E9}" type="presOf" srcId="{E7B2E471-3E00-4097-BC4A-24F8CBDBC6B8}" destId="{5D66D7DA-4408-40CD-9F83-B69BDDF591B0}" srcOrd="1" destOrd="0" presId="urn:microsoft.com/office/officeart/2005/8/layout/list1"/>
    <dgm:cxn modelId="{89105716-520D-4E93-86FA-2DD286A4D5CF}" type="presOf" srcId="{EB026C08-1CDE-41E5-B21A-83A90352E3BD}" destId="{66B85046-DB89-4030-93C4-98C39FEAE098}" srcOrd="1" destOrd="0" presId="urn:microsoft.com/office/officeart/2005/8/layout/list1"/>
    <dgm:cxn modelId="{5CBE2649-CCA0-46E6-9EEB-65C6999A8D2A}" type="presOf" srcId="{5FCEBD05-36CA-46DA-BBB5-BD0B6F24CBBE}" destId="{CE880751-B2AB-4689-8B9F-C43F640AB355}" srcOrd="1" destOrd="0" presId="urn:microsoft.com/office/officeart/2005/8/layout/list1"/>
    <dgm:cxn modelId="{203A0893-D3CA-4736-BA89-A2B94E731CFF}" type="presOf" srcId="{5FCEBD05-36CA-46DA-BBB5-BD0B6F24CBBE}" destId="{F98524E3-0242-4C5A-8610-6A581AEAAF05}" srcOrd="0" destOrd="0" presId="urn:microsoft.com/office/officeart/2005/8/layout/list1"/>
    <dgm:cxn modelId="{41CBB70A-4653-43E4-9106-664EF08C4B0C}" srcId="{5CE7A05B-3B4C-4DDF-93B8-869DB635D685}" destId="{E7B2E471-3E00-4097-BC4A-24F8CBDBC6B8}" srcOrd="2" destOrd="0" parTransId="{85815266-9CBC-4A7E-876E-A71968369B01}" sibTransId="{0D0799FD-A8C1-41C0-92F0-29DE83096003}"/>
    <dgm:cxn modelId="{DA152935-E1C9-4DFA-8DBA-A6697E70A309}" type="presOf" srcId="{E55ECEB0-00BA-4441-B87B-1A1AD4319CAB}" destId="{D3283599-8B90-4144-B514-FBB55B59A4BB}" srcOrd="0" destOrd="0" presId="urn:microsoft.com/office/officeart/2005/8/layout/list1"/>
    <dgm:cxn modelId="{66FA8011-6296-4A28-B6EB-6745A033486E}" srcId="{5CE7A05B-3B4C-4DDF-93B8-869DB635D685}" destId="{5FCEBD05-36CA-46DA-BBB5-BD0B6F24CBBE}" srcOrd="3" destOrd="0" parTransId="{4B67D3D2-F478-499D-B78D-4869218DF8A1}" sibTransId="{B0380DCD-9BD5-4DE5-B93A-08E1C6BB5698}"/>
    <dgm:cxn modelId="{F79F5702-044D-41FA-AA29-73BFBDF6A3E9}" type="presOf" srcId="{EB026C08-1CDE-41E5-B21A-83A90352E3BD}" destId="{C74C988A-A253-417A-83D8-D73D4B0A4849}" srcOrd="0" destOrd="0" presId="urn:microsoft.com/office/officeart/2005/8/layout/list1"/>
    <dgm:cxn modelId="{FBD3710A-5D8C-48A5-B403-B645C0D8EB80}" type="presOf" srcId="{E55ECEB0-00BA-4441-B87B-1A1AD4319CAB}" destId="{5EC4980F-BDE7-4794-BC09-585D3C6DBFF5}" srcOrd="1" destOrd="0" presId="urn:microsoft.com/office/officeart/2005/8/layout/list1"/>
    <dgm:cxn modelId="{0EDFF431-A5D6-4126-88C0-4207A668C604}" srcId="{5CE7A05B-3B4C-4DDF-93B8-869DB635D685}" destId="{E55ECEB0-00BA-4441-B87B-1A1AD4319CAB}" srcOrd="1" destOrd="0" parTransId="{794AC83B-92DF-4273-8A90-B605DDA35199}" sibTransId="{1DD4524A-485B-4834-B626-4DDB2B40CC5D}"/>
    <dgm:cxn modelId="{A4F051A8-F093-4A05-A35F-76CE6990EDF5}" srcId="{5CE7A05B-3B4C-4DDF-93B8-869DB635D685}" destId="{EB026C08-1CDE-41E5-B21A-83A90352E3BD}" srcOrd="0" destOrd="0" parTransId="{785BD0AC-4ED0-43F0-B6D6-5CA6193C0C20}" sibTransId="{6FEA0F46-45B7-478E-ACF0-DA153BDE2C97}"/>
    <dgm:cxn modelId="{488A3225-0EF1-4186-A1CA-B20FE1A960F6}" type="presOf" srcId="{5CE7A05B-3B4C-4DDF-93B8-869DB635D685}" destId="{A6BFCCB2-9F98-48F7-93CF-14D38D00B076}" srcOrd="0" destOrd="0" presId="urn:microsoft.com/office/officeart/2005/8/layout/list1"/>
    <dgm:cxn modelId="{7B9CEFE8-D41B-4DE5-BB88-92845AA8EA0B}" type="presParOf" srcId="{A6BFCCB2-9F98-48F7-93CF-14D38D00B076}" destId="{A64D6D0B-8390-4A49-9159-B181265D96F7}" srcOrd="0" destOrd="0" presId="urn:microsoft.com/office/officeart/2005/8/layout/list1"/>
    <dgm:cxn modelId="{FCA55087-7AB1-402D-97C8-7504D677A156}" type="presParOf" srcId="{A64D6D0B-8390-4A49-9159-B181265D96F7}" destId="{C74C988A-A253-417A-83D8-D73D4B0A4849}" srcOrd="0" destOrd="0" presId="urn:microsoft.com/office/officeart/2005/8/layout/list1"/>
    <dgm:cxn modelId="{72192389-5011-4500-88A4-11687786247E}" type="presParOf" srcId="{A64D6D0B-8390-4A49-9159-B181265D96F7}" destId="{66B85046-DB89-4030-93C4-98C39FEAE098}" srcOrd="1" destOrd="0" presId="urn:microsoft.com/office/officeart/2005/8/layout/list1"/>
    <dgm:cxn modelId="{26B2585F-4A35-4F68-A22C-CBDE10C76569}" type="presParOf" srcId="{A6BFCCB2-9F98-48F7-93CF-14D38D00B076}" destId="{FEF1F26F-017C-45EF-8CB5-EF0FCAE96650}" srcOrd="1" destOrd="0" presId="urn:microsoft.com/office/officeart/2005/8/layout/list1"/>
    <dgm:cxn modelId="{7F0E55F0-E6F7-457E-A047-4F9AB69842C2}" type="presParOf" srcId="{A6BFCCB2-9F98-48F7-93CF-14D38D00B076}" destId="{18241AD2-27C7-4E0D-820C-DE446577188D}" srcOrd="2" destOrd="0" presId="urn:microsoft.com/office/officeart/2005/8/layout/list1"/>
    <dgm:cxn modelId="{91E85840-B841-4818-8CA2-256DC83CA314}" type="presParOf" srcId="{A6BFCCB2-9F98-48F7-93CF-14D38D00B076}" destId="{1963BF94-B035-4518-8C82-2FF14BD1B2B8}" srcOrd="3" destOrd="0" presId="urn:microsoft.com/office/officeart/2005/8/layout/list1"/>
    <dgm:cxn modelId="{6B1ACA15-75F9-4A7A-BD0D-EC587EF92262}" type="presParOf" srcId="{A6BFCCB2-9F98-48F7-93CF-14D38D00B076}" destId="{170F4847-380F-45F4-999C-F06BCDE6DB93}" srcOrd="4" destOrd="0" presId="urn:microsoft.com/office/officeart/2005/8/layout/list1"/>
    <dgm:cxn modelId="{1CE46E27-BE41-48E2-A01E-6D12DC51B5C7}" type="presParOf" srcId="{170F4847-380F-45F4-999C-F06BCDE6DB93}" destId="{D3283599-8B90-4144-B514-FBB55B59A4BB}" srcOrd="0" destOrd="0" presId="urn:microsoft.com/office/officeart/2005/8/layout/list1"/>
    <dgm:cxn modelId="{4D1F3726-EF67-422A-AC32-A966CB64529E}" type="presParOf" srcId="{170F4847-380F-45F4-999C-F06BCDE6DB93}" destId="{5EC4980F-BDE7-4794-BC09-585D3C6DBFF5}" srcOrd="1" destOrd="0" presId="urn:microsoft.com/office/officeart/2005/8/layout/list1"/>
    <dgm:cxn modelId="{683429D2-EE37-4838-8824-582463E61BFF}" type="presParOf" srcId="{A6BFCCB2-9F98-48F7-93CF-14D38D00B076}" destId="{EE18CABB-C03D-4591-A6C1-F9CDBB145C1F}" srcOrd="5" destOrd="0" presId="urn:microsoft.com/office/officeart/2005/8/layout/list1"/>
    <dgm:cxn modelId="{1C75BF08-706F-469A-A349-B5F7997233D5}" type="presParOf" srcId="{A6BFCCB2-9F98-48F7-93CF-14D38D00B076}" destId="{DCDF0617-6261-461B-BAE4-0F8326BE4277}" srcOrd="6" destOrd="0" presId="urn:microsoft.com/office/officeart/2005/8/layout/list1"/>
    <dgm:cxn modelId="{E27C3BC6-1107-42D0-B13B-B8F2D733DD4B}" type="presParOf" srcId="{A6BFCCB2-9F98-48F7-93CF-14D38D00B076}" destId="{8135E4E7-3912-44FE-B752-62F666B33D0B}" srcOrd="7" destOrd="0" presId="urn:microsoft.com/office/officeart/2005/8/layout/list1"/>
    <dgm:cxn modelId="{87D968D1-E9D4-45C5-8188-CEC684FAE26F}" type="presParOf" srcId="{A6BFCCB2-9F98-48F7-93CF-14D38D00B076}" destId="{4805A5A5-DE85-4C9C-9A0C-BC05C4D5AEBA}" srcOrd="8" destOrd="0" presId="urn:microsoft.com/office/officeart/2005/8/layout/list1"/>
    <dgm:cxn modelId="{66F5E78B-8412-46F1-8A49-6C8CF4D21B89}" type="presParOf" srcId="{4805A5A5-DE85-4C9C-9A0C-BC05C4D5AEBA}" destId="{BC3A639F-99F6-4B59-9E89-32756A4803C2}" srcOrd="0" destOrd="0" presId="urn:microsoft.com/office/officeart/2005/8/layout/list1"/>
    <dgm:cxn modelId="{2D173293-6EB6-449C-9138-1ED0A776DF79}" type="presParOf" srcId="{4805A5A5-DE85-4C9C-9A0C-BC05C4D5AEBA}" destId="{5D66D7DA-4408-40CD-9F83-B69BDDF591B0}" srcOrd="1" destOrd="0" presId="urn:microsoft.com/office/officeart/2005/8/layout/list1"/>
    <dgm:cxn modelId="{E650CD3D-5E89-439B-8708-5442D10ED326}" type="presParOf" srcId="{A6BFCCB2-9F98-48F7-93CF-14D38D00B076}" destId="{8CAD6235-A814-4D79-B4CC-1F49027198A6}" srcOrd="9" destOrd="0" presId="urn:microsoft.com/office/officeart/2005/8/layout/list1"/>
    <dgm:cxn modelId="{426837C7-DEAD-4609-AB1D-6C88C0CAB0DC}" type="presParOf" srcId="{A6BFCCB2-9F98-48F7-93CF-14D38D00B076}" destId="{EED4824F-DF74-4B81-ADCB-D9D52FF58E74}" srcOrd="10" destOrd="0" presId="urn:microsoft.com/office/officeart/2005/8/layout/list1"/>
    <dgm:cxn modelId="{DA51C0BC-1542-483F-8060-8C185DC08EC4}" type="presParOf" srcId="{A6BFCCB2-9F98-48F7-93CF-14D38D00B076}" destId="{7878D137-2627-4F14-A6C3-1CD95064D40A}" srcOrd="11" destOrd="0" presId="urn:microsoft.com/office/officeart/2005/8/layout/list1"/>
    <dgm:cxn modelId="{85CF7A56-B593-4D6F-8DDA-96A05F7B0FA6}" type="presParOf" srcId="{A6BFCCB2-9F98-48F7-93CF-14D38D00B076}" destId="{5F9C80AC-49E3-4227-BAC9-E462960BFBC2}" srcOrd="12" destOrd="0" presId="urn:microsoft.com/office/officeart/2005/8/layout/list1"/>
    <dgm:cxn modelId="{6F9B131E-1745-4F54-B056-6D2BADE48EB8}" type="presParOf" srcId="{5F9C80AC-49E3-4227-BAC9-E462960BFBC2}" destId="{F98524E3-0242-4C5A-8610-6A581AEAAF05}" srcOrd="0" destOrd="0" presId="urn:microsoft.com/office/officeart/2005/8/layout/list1"/>
    <dgm:cxn modelId="{FC78FD85-ACD4-4152-B6A7-CAF234A14BA1}" type="presParOf" srcId="{5F9C80AC-49E3-4227-BAC9-E462960BFBC2}" destId="{CE880751-B2AB-4689-8B9F-C43F640AB355}" srcOrd="1" destOrd="0" presId="urn:microsoft.com/office/officeart/2005/8/layout/list1"/>
    <dgm:cxn modelId="{D9417305-9D7C-4DED-A9F5-86BDFC514FEA}" type="presParOf" srcId="{A6BFCCB2-9F98-48F7-93CF-14D38D00B076}" destId="{C0708931-DB67-4BAB-9ECE-7D1B7AC82E93}" srcOrd="13" destOrd="0" presId="urn:microsoft.com/office/officeart/2005/8/layout/list1"/>
    <dgm:cxn modelId="{BC527218-6475-49B9-B35F-A4BC032CC5C3}" type="presParOf" srcId="{A6BFCCB2-9F98-48F7-93CF-14D38D00B076}" destId="{538D81BF-BAB8-4C2A-AE9A-E3B707DF4E69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FCAA0B-6D1B-444B-A011-0632C8DEB074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99A341-66BE-443F-BCFD-EA9CFE0FFD8B}">
      <dgm:prSet phldrT="[Text]" custT="1"/>
      <dgm:spPr/>
      <dgm:t>
        <a:bodyPr/>
        <a:lstStyle/>
        <a:p>
          <a:r>
            <a:rPr lang="en-US" sz="2500" b="1" dirty="0" smtClean="0"/>
            <a:t>Buyback</a:t>
          </a:r>
          <a:endParaRPr lang="en-US" sz="2500" b="1" dirty="0"/>
        </a:p>
      </dgm:t>
    </dgm:pt>
    <dgm:pt modelId="{3B6FC3D2-D5B3-4975-B0C5-66EDD0C8E989}" type="parTrans" cxnId="{3522DEAE-B424-404C-A53F-85840D821A4C}">
      <dgm:prSet/>
      <dgm:spPr/>
      <dgm:t>
        <a:bodyPr/>
        <a:lstStyle/>
        <a:p>
          <a:endParaRPr lang="en-US"/>
        </a:p>
      </dgm:t>
    </dgm:pt>
    <dgm:pt modelId="{83D45A93-405A-450A-93E3-36E015388291}" type="sibTrans" cxnId="{3522DEAE-B424-404C-A53F-85840D821A4C}">
      <dgm:prSet/>
      <dgm:spPr/>
      <dgm:t>
        <a:bodyPr/>
        <a:lstStyle/>
        <a:p>
          <a:endParaRPr lang="en-US"/>
        </a:p>
      </dgm:t>
    </dgm:pt>
    <dgm:pt modelId="{6017414E-8B5D-4DE7-A2FA-5AE0897F638E}">
      <dgm:prSet phldrT="[Text]" custT="1"/>
      <dgm:spPr/>
      <dgm:t>
        <a:bodyPr/>
        <a:lstStyle/>
        <a:p>
          <a:r>
            <a:rPr lang="en-US" sz="2500" b="1" dirty="0" smtClean="0"/>
            <a:t>Tender</a:t>
          </a:r>
          <a:r>
            <a:rPr lang="en-US" sz="2500" dirty="0" smtClean="0"/>
            <a:t> </a:t>
          </a:r>
          <a:r>
            <a:rPr lang="en-US" sz="2500" b="1" dirty="0" smtClean="0"/>
            <a:t>offer</a:t>
          </a:r>
          <a:endParaRPr lang="en-US" sz="2500" b="1" dirty="0"/>
        </a:p>
      </dgm:t>
    </dgm:pt>
    <dgm:pt modelId="{FF16DDF4-0F7F-40FF-8A39-BCBF7A732072}" type="parTrans" cxnId="{D54BAAEB-6B26-4DBD-B635-7B6B4D13178B}">
      <dgm:prSet/>
      <dgm:spPr/>
      <dgm:t>
        <a:bodyPr/>
        <a:lstStyle/>
        <a:p>
          <a:endParaRPr lang="en-US"/>
        </a:p>
      </dgm:t>
    </dgm:pt>
    <dgm:pt modelId="{EFDDE163-872D-4EE8-9AB7-2A3A8C59A82F}" type="sibTrans" cxnId="{D54BAAEB-6B26-4DBD-B635-7B6B4D13178B}">
      <dgm:prSet/>
      <dgm:spPr/>
      <dgm:t>
        <a:bodyPr/>
        <a:lstStyle/>
        <a:p>
          <a:endParaRPr lang="en-US"/>
        </a:p>
      </dgm:t>
    </dgm:pt>
    <dgm:pt modelId="{C5B11135-23F4-42DB-8284-06D4EB2CCCF9}">
      <dgm:prSet phldrT="[Text]" custT="1"/>
      <dgm:spPr/>
      <dgm:t>
        <a:bodyPr/>
        <a:lstStyle/>
        <a:p>
          <a:r>
            <a:rPr lang="en-US" sz="2500" b="1" dirty="0" smtClean="0"/>
            <a:t>Open Market</a:t>
          </a:r>
        </a:p>
        <a:p>
          <a:r>
            <a:rPr lang="en-US" sz="2500" b="1" dirty="0" smtClean="0"/>
            <a:t>(Stock exchange Mechanism)</a:t>
          </a:r>
          <a:endParaRPr lang="en-US" sz="2500" b="1" dirty="0"/>
        </a:p>
      </dgm:t>
    </dgm:pt>
    <dgm:pt modelId="{6C7CD227-FADD-41F0-B8D7-6838464913F8}" type="parTrans" cxnId="{6D0342C9-9E15-411C-B8D1-29060CFE1CBF}">
      <dgm:prSet/>
      <dgm:spPr/>
      <dgm:t>
        <a:bodyPr/>
        <a:lstStyle/>
        <a:p>
          <a:endParaRPr lang="en-US"/>
        </a:p>
      </dgm:t>
    </dgm:pt>
    <dgm:pt modelId="{5181891D-913A-47B7-A328-725A3C1F745F}" type="sibTrans" cxnId="{6D0342C9-9E15-411C-B8D1-29060CFE1CBF}">
      <dgm:prSet/>
      <dgm:spPr/>
      <dgm:t>
        <a:bodyPr/>
        <a:lstStyle/>
        <a:p>
          <a:endParaRPr lang="en-US"/>
        </a:p>
      </dgm:t>
    </dgm:pt>
    <dgm:pt modelId="{BBAF4A6B-CC8C-4BA4-98A9-E419132C63FF}">
      <dgm:prSet custT="1"/>
      <dgm:spPr/>
      <dgm:t>
        <a:bodyPr/>
        <a:lstStyle/>
        <a:p>
          <a:r>
            <a:rPr lang="en-US" sz="2800" b="1" dirty="0" smtClean="0"/>
            <a:t>Odd lot Buyback</a:t>
          </a:r>
          <a:endParaRPr lang="en-US" sz="2800" b="1" dirty="0"/>
        </a:p>
      </dgm:t>
    </dgm:pt>
    <dgm:pt modelId="{C60F304C-C8B8-4B05-B650-F7C78A031038}" type="parTrans" cxnId="{88820DD6-D822-4FFA-B1A6-5F74050760C1}">
      <dgm:prSet/>
      <dgm:spPr/>
      <dgm:t>
        <a:bodyPr/>
        <a:lstStyle/>
        <a:p>
          <a:endParaRPr lang="en-US"/>
        </a:p>
      </dgm:t>
    </dgm:pt>
    <dgm:pt modelId="{CAA2F39B-1B57-4BC9-BD74-95BC097FB716}" type="sibTrans" cxnId="{88820DD6-D822-4FFA-B1A6-5F74050760C1}">
      <dgm:prSet/>
      <dgm:spPr/>
      <dgm:t>
        <a:bodyPr/>
        <a:lstStyle/>
        <a:p>
          <a:endParaRPr lang="en-US"/>
        </a:p>
      </dgm:t>
    </dgm:pt>
    <dgm:pt modelId="{BF25A5AA-7C0A-46A7-8388-20F3C05EB673}" type="pres">
      <dgm:prSet presAssocID="{4BFCAA0B-6D1B-444B-A011-0632C8DEB074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D8DC0A6-AA06-47C3-97A8-216386B2779E}" type="pres">
      <dgm:prSet presAssocID="{4BFCAA0B-6D1B-444B-A011-0632C8DEB074}" presName="hierFlow" presStyleCnt="0"/>
      <dgm:spPr/>
    </dgm:pt>
    <dgm:pt modelId="{BACC8510-D939-4F87-A9E6-69E92FC76CC8}" type="pres">
      <dgm:prSet presAssocID="{4BFCAA0B-6D1B-444B-A011-0632C8DEB074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7B9094B-BC75-480C-9097-D89E1C149A6E}" type="pres">
      <dgm:prSet presAssocID="{7499A341-66BE-443F-BCFD-EA9CFE0FFD8B}" presName="Name14" presStyleCnt="0"/>
      <dgm:spPr/>
    </dgm:pt>
    <dgm:pt modelId="{D28DB04B-1F31-4C26-879B-2C34816F354C}" type="pres">
      <dgm:prSet presAssocID="{7499A341-66BE-443F-BCFD-EA9CFE0FFD8B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2A5685-2253-4BF4-A313-91F36EA671E9}" type="pres">
      <dgm:prSet presAssocID="{7499A341-66BE-443F-BCFD-EA9CFE0FFD8B}" presName="hierChild2" presStyleCnt="0"/>
      <dgm:spPr/>
    </dgm:pt>
    <dgm:pt modelId="{F48DF6E7-1F9C-463F-9B48-E3D6AA54F746}" type="pres">
      <dgm:prSet presAssocID="{FF16DDF4-0F7F-40FF-8A39-BCBF7A732072}" presName="Name19" presStyleLbl="parChTrans1D2" presStyleIdx="0" presStyleCnt="3"/>
      <dgm:spPr/>
      <dgm:t>
        <a:bodyPr/>
        <a:lstStyle/>
        <a:p>
          <a:endParaRPr lang="en-US"/>
        </a:p>
      </dgm:t>
    </dgm:pt>
    <dgm:pt modelId="{E39D69FD-CA6C-48A1-BAA4-CD326DF55538}" type="pres">
      <dgm:prSet presAssocID="{6017414E-8B5D-4DE7-A2FA-5AE0897F638E}" presName="Name21" presStyleCnt="0"/>
      <dgm:spPr/>
    </dgm:pt>
    <dgm:pt modelId="{7F89D80B-4796-4A51-957B-F21393C8F30B}" type="pres">
      <dgm:prSet presAssocID="{6017414E-8B5D-4DE7-A2FA-5AE0897F638E}" presName="level2Shape" presStyleLbl="node2" presStyleIdx="0" presStyleCnt="3" custLinFactNeighborX="895" custLinFactNeighborY="-13812"/>
      <dgm:spPr/>
      <dgm:t>
        <a:bodyPr/>
        <a:lstStyle/>
        <a:p>
          <a:endParaRPr lang="en-US"/>
        </a:p>
      </dgm:t>
    </dgm:pt>
    <dgm:pt modelId="{1C0A4E9D-1808-44D2-BE20-83A8805C36F4}" type="pres">
      <dgm:prSet presAssocID="{6017414E-8B5D-4DE7-A2FA-5AE0897F638E}" presName="hierChild3" presStyleCnt="0"/>
      <dgm:spPr/>
    </dgm:pt>
    <dgm:pt modelId="{B7C6326C-9AA5-4657-8750-B47055AA32F6}" type="pres">
      <dgm:prSet presAssocID="{6C7CD227-FADD-41F0-B8D7-6838464913F8}" presName="Name19" presStyleLbl="parChTrans1D2" presStyleIdx="1" presStyleCnt="3"/>
      <dgm:spPr/>
      <dgm:t>
        <a:bodyPr/>
        <a:lstStyle/>
        <a:p>
          <a:endParaRPr lang="en-US"/>
        </a:p>
      </dgm:t>
    </dgm:pt>
    <dgm:pt modelId="{356B4DAF-E619-4B12-B778-4DAAF1441EC8}" type="pres">
      <dgm:prSet presAssocID="{C5B11135-23F4-42DB-8284-06D4EB2CCCF9}" presName="Name21" presStyleCnt="0"/>
      <dgm:spPr/>
    </dgm:pt>
    <dgm:pt modelId="{A3EF15CA-48B1-4727-B1B4-F8CEA0528616}" type="pres">
      <dgm:prSet presAssocID="{C5B11135-23F4-42DB-8284-06D4EB2CCCF9}" presName="level2Shape" presStyleLbl="node2" presStyleIdx="1" presStyleCnt="3" custLinFactNeighborY="-12835"/>
      <dgm:spPr/>
      <dgm:t>
        <a:bodyPr/>
        <a:lstStyle/>
        <a:p>
          <a:endParaRPr lang="en-US"/>
        </a:p>
      </dgm:t>
    </dgm:pt>
    <dgm:pt modelId="{86B8AE1D-5D9D-470D-9DD4-A40746359F8D}" type="pres">
      <dgm:prSet presAssocID="{C5B11135-23F4-42DB-8284-06D4EB2CCCF9}" presName="hierChild3" presStyleCnt="0"/>
      <dgm:spPr/>
    </dgm:pt>
    <dgm:pt modelId="{9061D3F1-7417-4CB8-9720-6EA1CE1411E9}" type="pres">
      <dgm:prSet presAssocID="{C60F304C-C8B8-4B05-B650-F7C78A031038}" presName="Name19" presStyleLbl="parChTrans1D2" presStyleIdx="2" presStyleCnt="3"/>
      <dgm:spPr/>
      <dgm:t>
        <a:bodyPr/>
        <a:lstStyle/>
        <a:p>
          <a:endParaRPr lang="en-US"/>
        </a:p>
      </dgm:t>
    </dgm:pt>
    <dgm:pt modelId="{FD495DF7-53A9-4A42-840E-A0DBCDCD8AF2}" type="pres">
      <dgm:prSet presAssocID="{BBAF4A6B-CC8C-4BA4-98A9-E419132C63FF}" presName="Name21" presStyleCnt="0"/>
      <dgm:spPr/>
    </dgm:pt>
    <dgm:pt modelId="{6BAFE7A5-5A88-4E58-A1BB-933D386289D7}" type="pres">
      <dgm:prSet presAssocID="{BBAF4A6B-CC8C-4BA4-98A9-E419132C63FF}" presName="level2Shape" presStyleLbl="node2" presStyleIdx="2" presStyleCnt="3" custLinFactNeighborX="-683" custLinFactNeighborY="-13975"/>
      <dgm:spPr/>
      <dgm:t>
        <a:bodyPr/>
        <a:lstStyle/>
        <a:p>
          <a:endParaRPr lang="en-US"/>
        </a:p>
      </dgm:t>
    </dgm:pt>
    <dgm:pt modelId="{08768DF0-3E8E-4838-9349-F09D31395CC7}" type="pres">
      <dgm:prSet presAssocID="{BBAF4A6B-CC8C-4BA4-98A9-E419132C63FF}" presName="hierChild3" presStyleCnt="0"/>
      <dgm:spPr/>
    </dgm:pt>
    <dgm:pt modelId="{6E630876-AEC9-4DD7-9A9A-8BCDD4C3B937}" type="pres">
      <dgm:prSet presAssocID="{4BFCAA0B-6D1B-444B-A011-0632C8DEB074}" presName="bgShapesFlow" presStyleCnt="0"/>
      <dgm:spPr/>
    </dgm:pt>
  </dgm:ptLst>
  <dgm:cxnLst>
    <dgm:cxn modelId="{ED3670B9-7569-42AA-B14A-74B4810051A0}" type="presOf" srcId="{C60F304C-C8B8-4B05-B650-F7C78A031038}" destId="{9061D3F1-7417-4CB8-9720-6EA1CE1411E9}" srcOrd="0" destOrd="0" presId="urn:microsoft.com/office/officeart/2005/8/layout/hierarchy6"/>
    <dgm:cxn modelId="{3522DEAE-B424-404C-A53F-85840D821A4C}" srcId="{4BFCAA0B-6D1B-444B-A011-0632C8DEB074}" destId="{7499A341-66BE-443F-BCFD-EA9CFE0FFD8B}" srcOrd="0" destOrd="0" parTransId="{3B6FC3D2-D5B3-4975-B0C5-66EDD0C8E989}" sibTransId="{83D45A93-405A-450A-93E3-36E015388291}"/>
    <dgm:cxn modelId="{88820DD6-D822-4FFA-B1A6-5F74050760C1}" srcId="{7499A341-66BE-443F-BCFD-EA9CFE0FFD8B}" destId="{BBAF4A6B-CC8C-4BA4-98A9-E419132C63FF}" srcOrd="2" destOrd="0" parTransId="{C60F304C-C8B8-4B05-B650-F7C78A031038}" sibTransId="{CAA2F39B-1B57-4BC9-BD74-95BC097FB716}"/>
    <dgm:cxn modelId="{1FBAB258-8DC1-402E-A653-C15C6306A968}" type="presOf" srcId="{7499A341-66BE-443F-BCFD-EA9CFE0FFD8B}" destId="{D28DB04B-1F31-4C26-879B-2C34816F354C}" srcOrd="0" destOrd="0" presId="urn:microsoft.com/office/officeart/2005/8/layout/hierarchy6"/>
    <dgm:cxn modelId="{B7F0B2E4-7FE0-4D53-87F0-38490BEAF068}" type="presOf" srcId="{BBAF4A6B-CC8C-4BA4-98A9-E419132C63FF}" destId="{6BAFE7A5-5A88-4E58-A1BB-933D386289D7}" srcOrd="0" destOrd="0" presId="urn:microsoft.com/office/officeart/2005/8/layout/hierarchy6"/>
    <dgm:cxn modelId="{72EA57CF-7519-4A9C-8085-128C71463CB2}" type="presOf" srcId="{4BFCAA0B-6D1B-444B-A011-0632C8DEB074}" destId="{BF25A5AA-7C0A-46A7-8388-20F3C05EB673}" srcOrd="0" destOrd="0" presId="urn:microsoft.com/office/officeart/2005/8/layout/hierarchy6"/>
    <dgm:cxn modelId="{6D0342C9-9E15-411C-B8D1-29060CFE1CBF}" srcId="{7499A341-66BE-443F-BCFD-EA9CFE0FFD8B}" destId="{C5B11135-23F4-42DB-8284-06D4EB2CCCF9}" srcOrd="1" destOrd="0" parTransId="{6C7CD227-FADD-41F0-B8D7-6838464913F8}" sibTransId="{5181891D-913A-47B7-A328-725A3C1F745F}"/>
    <dgm:cxn modelId="{500E9182-33E1-42A2-B16E-657343BBCFAB}" type="presOf" srcId="{6017414E-8B5D-4DE7-A2FA-5AE0897F638E}" destId="{7F89D80B-4796-4A51-957B-F21393C8F30B}" srcOrd="0" destOrd="0" presId="urn:microsoft.com/office/officeart/2005/8/layout/hierarchy6"/>
    <dgm:cxn modelId="{F2184AD7-1352-4A56-875A-F32D0B982126}" type="presOf" srcId="{6C7CD227-FADD-41F0-B8D7-6838464913F8}" destId="{B7C6326C-9AA5-4657-8750-B47055AA32F6}" srcOrd="0" destOrd="0" presId="urn:microsoft.com/office/officeart/2005/8/layout/hierarchy6"/>
    <dgm:cxn modelId="{D54BAAEB-6B26-4DBD-B635-7B6B4D13178B}" srcId="{7499A341-66BE-443F-BCFD-EA9CFE0FFD8B}" destId="{6017414E-8B5D-4DE7-A2FA-5AE0897F638E}" srcOrd="0" destOrd="0" parTransId="{FF16DDF4-0F7F-40FF-8A39-BCBF7A732072}" sibTransId="{EFDDE163-872D-4EE8-9AB7-2A3A8C59A82F}"/>
    <dgm:cxn modelId="{25AD44FC-2A8A-4F53-8B19-07D5BBB335DA}" type="presOf" srcId="{C5B11135-23F4-42DB-8284-06D4EB2CCCF9}" destId="{A3EF15CA-48B1-4727-B1B4-F8CEA0528616}" srcOrd="0" destOrd="0" presId="urn:microsoft.com/office/officeart/2005/8/layout/hierarchy6"/>
    <dgm:cxn modelId="{1E81F34F-1384-4B87-B5A2-9CDF98C08807}" type="presOf" srcId="{FF16DDF4-0F7F-40FF-8A39-BCBF7A732072}" destId="{F48DF6E7-1F9C-463F-9B48-E3D6AA54F746}" srcOrd="0" destOrd="0" presId="urn:microsoft.com/office/officeart/2005/8/layout/hierarchy6"/>
    <dgm:cxn modelId="{38D69E5A-FEE9-4520-B6FE-76F93188F0DA}" type="presParOf" srcId="{BF25A5AA-7C0A-46A7-8388-20F3C05EB673}" destId="{7D8DC0A6-AA06-47C3-97A8-216386B2779E}" srcOrd="0" destOrd="0" presId="urn:microsoft.com/office/officeart/2005/8/layout/hierarchy6"/>
    <dgm:cxn modelId="{D2088FE7-5AA5-47C1-AFBD-E5088858D583}" type="presParOf" srcId="{7D8DC0A6-AA06-47C3-97A8-216386B2779E}" destId="{BACC8510-D939-4F87-A9E6-69E92FC76CC8}" srcOrd="0" destOrd="0" presId="urn:microsoft.com/office/officeart/2005/8/layout/hierarchy6"/>
    <dgm:cxn modelId="{E70ECE8B-B54C-4BC1-87B0-CBB35098DE44}" type="presParOf" srcId="{BACC8510-D939-4F87-A9E6-69E92FC76CC8}" destId="{47B9094B-BC75-480C-9097-D89E1C149A6E}" srcOrd="0" destOrd="0" presId="urn:microsoft.com/office/officeart/2005/8/layout/hierarchy6"/>
    <dgm:cxn modelId="{039EA386-53B9-4131-B8A7-B3EA7E62AEF8}" type="presParOf" srcId="{47B9094B-BC75-480C-9097-D89E1C149A6E}" destId="{D28DB04B-1F31-4C26-879B-2C34816F354C}" srcOrd="0" destOrd="0" presId="urn:microsoft.com/office/officeart/2005/8/layout/hierarchy6"/>
    <dgm:cxn modelId="{6C5180DC-E2CD-4C00-8D85-807A297C6A36}" type="presParOf" srcId="{47B9094B-BC75-480C-9097-D89E1C149A6E}" destId="{942A5685-2253-4BF4-A313-91F36EA671E9}" srcOrd="1" destOrd="0" presId="urn:microsoft.com/office/officeart/2005/8/layout/hierarchy6"/>
    <dgm:cxn modelId="{35026F1A-B24F-487F-BCCC-430EADACBA6D}" type="presParOf" srcId="{942A5685-2253-4BF4-A313-91F36EA671E9}" destId="{F48DF6E7-1F9C-463F-9B48-E3D6AA54F746}" srcOrd="0" destOrd="0" presId="urn:microsoft.com/office/officeart/2005/8/layout/hierarchy6"/>
    <dgm:cxn modelId="{1EEA8542-C86C-417D-8C0B-8CC67712474F}" type="presParOf" srcId="{942A5685-2253-4BF4-A313-91F36EA671E9}" destId="{E39D69FD-CA6C-48A1-BAA4-CD326DF55538}" srcOrd="1" destOrd="0" presId="urn:microsoft.com/office/officeart/2005/8/layout/hierarchy6"/>
    <dgm:cxn modelId="{4443BBE2-1637-4235-A4F2-B06B0719918A}" type="presParOf" srcId="{E39D69FD-CA6C-48A1-BAA4-CD326DF55538}" destId="{7F89D80B-4796-4A51-957B-F21393C8F30B}" srcOrd="0" destOrd="0" presId="urn:microsoft.com/office/officeart/2005/8/layout/hierarchy6"/>
    <dgm:cxn modelId="{B4E6D795-C9A7-4E60-9E4A-B900F6038734}" type="presParOf" srcId="{E39D69FD-CA6C-48A1-BAA4-CD326DF55538}" destId="{1C0A4E9D-1808-44D2-BE20-83A8805C36F4}" srcOrd="1" destOrd="0" presId="urn:microsoft.com/office/officeart/2005/8/layout/hierarchy6"/>
    <dgm:cxn modelId="{DCC56ED0-6478-4DBC-8F86-C2ECC4528A3A}" type="presParOf" srcId="{942A5685-2253-4BF4-A313-91F36EA671E9}" destId="{B7C6326C-9AA5-4657-8750-B47055AA32F6}" srcOrd="2" destOrd="0" presId="urn:microsoft.com/office/officeart/2005/8/layout/hierarchy6"/>
    <dgm:cxn modelId="{A221B840-3E92-476E-BDF8-9D024C16D32F}" type="presParOf" srcId="{942A5685-2253-4BF4-A313-91F36EA671E9}" destId="{356B4DAF-E619-4B12-B778-4DAAF1441EC8}" srcOrd="3" destOrd="0" presId="urn:microsoft.com/office/officeart/2005/8/layout/hierarchy6"/>
    <dgm:cxn modelId="{56632F38-83F6-410B-B89F-0985890AC24D}" type="presParOf" srcId="{356B4DAF-E619-4B12-B778-4DAAF1441EC8}" destId="{A3EF15CA-48B1-4727-B1B4-F8CEA0528616}" srcOrd="0" destOrd="0" presId="urn:microsoft.com/office/officeart/2005/8/layout/hierarchy6"/>
    <dgm:cxn modelId="{D2FF939F-51B7-40B4-B1F2-328ECA3E921C}" type="presParOf" srcId="{356B4DAF-E619-4B12-B778-4DAAF1441EC8}" destId="{86B8AE1D-5D9D-470D-9DD4-A40746359F8D}" srcOrd="1" destOrd="0" presId="urn:microsoft.com/office/officeart/2005/8/layout/hierarchy6"/>
    <dgm:cxn modelId="{CF06B242-99F2-4AEC-9147-1AFD2B90C585}" type="presParOf" srcId="{942A5685-2253-4BF4-A313-91F36EA671E9}" destId="{9061D3F1-7417-4CB8-9720-6EA1CE1411E9}" srcOrd="4" destOrd="0" presId="urn:microsoft.com/office/officeart/2005/8/layout/hierarchy6"/>
    <dgm:cxn modelId="{D98C437B-C38D-473E-925B-F21172003B66}" type="presParOf" srcId="{942A5685-2253-4BF4-A313-91F36EA671E9}" destId="{FD495DF7-53A9-4A42-840E-A0DBCDCD8AF2}" srcOrd="5" destOrd="0" presId="urn:microsoft.com/office/officeart/2005/8/layout/hierarchy6"/>
    <dgm:cxn modelId="{CF9F8EDA-6DB7-4AF4-8D8C-3083E5151478}" type="presParOf" srcId="{FD495DF7-53A9-4A42-840E-A0DBCDCD8AF2}" destId="{6BAFE7A5-5A88-4E58-A1BB-933D386289D7}" srcOrd="0" destOrd="0" presId="urn:microsoft.com/office/officeart/2005/8/layout/hierarchy6"/>
    <dgm:cxn modelId="{BD156EEF-F4D5-4C9D-B5AE-5FB53A7F52B0}" type="presParOf" srcId="{FD495DF7-53A9-4A42-840E-A0DBCDCD8AF2}" destId="{08768DF0-3E8E-4838-9349-F09D31395CC7}" srcOrd="1" destOrd="0" presId="urn:microsoft.com/office/officeart/2005/8/layout/hierarchy6"/>
    <dgm:cxn modelId="{FA2BFFC6-8AE1-44C0-90BC-6F98FC439D0F}" type="presParOf" srcId="{BF25A5AA-7C0A-46A7-8388-20F3C05EB673}" destId="{6E630876-AEC9-4DD7-9A9A-8BCDD4C3B937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F54D3B-14C8-4CC3-AACD-95A9A442A54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4504391-2D0E-444B-8641-9BAF33A900F4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800" dirty="0">
              <a:latin typeface="+mn-lt"/>
            </a:rPr>
            <a:t>Shareholder to approach the Broker to participate in Buyback </a:t>
          </a:r>
        </a:p>
        <a:p>
          <a:r>
            <a:rPr lang="en-US" sz="1800" dirty="0">
              <a:latin typeface="+mn-lt"/>
            </a:rPr>
            <a:t>(provide details of number of shares to be tendered)</a:t>
          </a:r>
        </a:p>
      </dgm:t>
    </dgm:pt>
    <dgm:pt modelId="{90100F15-2B9C-4B68-880E-1D02DDA3A74B}" type="parTrans" cxnId="{5B8D5E06-5C86-4A18-A454-B7EF094B627E}">
      <dgm:prSet/>
      <dgm:spPr/>
      <dgm:t>
        <a:bodyPr/>
        <a:lstStyle/>
        <a:p>
          <a:endParaRPr lang="en-US" sz="1800"/>
        </a:p>
      </dgm:t>
    </dgm:pt>
    <dgm:pt modelId="{348473A9-4C0B-4814-9FB1-31D0A96FBA72}" type="sibTrans" cxnId="{5B8D5E06-5C86-4A18-A454-B7EF094B627E}">
      <dgm:prSet custT="1"/>
      <dgm:spPr/>
      <dgm:t>
        <a:bodyPr/>
        <a:lstStyle/>
        <a:p>
          <a:endParaRPr lang="en-US" sz="1800"/>
        </a:p>
      </dgm:t>
    </dgm:pt>
    <dgm:pt modelId="{DBA5E81D-ECE7-4DE1-907F-7A8166A0D05E}">
      <dgm:prSet phldrT="[Text]" custT="1"/>
      <dgm:spPr>
        <a:solidFill>
          <a:srgbClr val="81A6D0"/>
        </a:solidFill>
      </dgm:spPr>
      <dgm:t>
        <a:bodyPr/>
        <a:lstStyle/>
        <a:p>
          <a:r>
            <a:rPr lang="en-US" sz="1800" dirty="0">
              <a:latin typeface="+mn-lt"/>
            </a:rPr>
            <a:t>Transfer the tendered shares to special A/C of Clearing Corporation</a:t>
          </a:r>
        </a:p>
      </dgm:t>
    </dgm:pt>
    <dgm:pt modelId="{82CF400D-D1C3-448A-99E7-3C3814F12CF7}" type="parTrans" cxnId="{433A9405-4755-4BA2-8CFC-0740F21F2628}">
      <dgm:prSet/>
      <dgm:spPr/>
      <dgm:t>
        <a:bodyPr/>
        <a:lstStyle/>
        <a:p>
          <a:endParaRPr lang="en-US" sz="1800"/>
        </a:p>
      </dgm:t>
    </dgm:pt>
    <dgm:pt modelId="{0D31CF2C-10D4-4C57-B596-74BF56F6EAFB}" type="sibTrans" cxnId="{433A9405-4755-4BA2-8CFC-0740F21F2628}">
      <dgm:prSet custT="1"/>
      <dgm:spPr/>
      <dgm:t>
        <a:bodyPr/>
        <a:lstStyle/>
        <a:p>
          <a:endParaRPr lang="en-US" sz="1800"/>
        </a:p>
      </dgm:t>
    </dgm:pt>
    <dgm:pt modelId="{A5DEDB4A-E8DC-4532-B430-C40AD610A325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800" dirty="0">
              <a:latin typeface="+mn-lt"/>
            </a:rPr>
            <a:t>Broker to bid using the acquisition window of the stock exchange </a:t>
          </a:r>
        </a:p>
      </dgm:t>
    </dgm:pt>
    <dgm:pt modelId="{41C57761-0CD0-4956-AEBA-66E5B91462A8}" type="parTrans" cxnId="{569A3C00-5185-4DF7-AF9D-720AA702F290}">
      <dgm:prSet/>
      <dgm:spPr/>
      <dgm:t>
        <a:bodyPr/>
        <a:lstStyle/>
        <a:p>
          <a:endParaRPr lang="en-US" sz="1800"/>
        </a:p>
      </dgm:t>
    </dgm:pt>
    <dgm:pt modelId="{EAEF9A74-55C5-4FA5-B392-DABEA70B58D6}" type="sibTrans" cxnId="{569A3C00-5185-4DF7-AF9D-720AA702F290}">
      <dgm:prSet/>
      <dgm:spPr/>
      <dgm:t>
        <a:bodyPr/>
        <a:lstStyle/>
        <a:p>
          <a:endParaRPr lang="en-US" sz="1800"/>
        </a:p>
      </dgm:t>
    </dgm:pt>
    <dgm:pt modelId="{196308E1-6337-400B-9C3A-613A3D3FF6AE}" type="pres">
      <dgm:prSet presAssocID="{03F54D3B-14C8-4CC3-AACD-95A9A442A54B}" presName="Name0" presStyleCnt="0">
        <dgm:presLayoutVars>
          <dgm:dir/>
          <dgm:resizeHandles val="exact"/>
        </dgm:presLayoutVars>
      </dgm:prSet>
      <dgm:spPr/>
    </dgm:pt>
    <dgm:pt modelId="{5031AB10-AA9F-42D9-A285-EC196FC2C67A}" type="pres">
      <dgm:prSet presAssocID="{94504391-2D0E-444B-8641-9BAF33A900F4}" presName="node" presStyleLbl="node1" presStyleIdx="0" presStyleCnt="3" custLinFactNeighborX="19082" custLinFactNeighborY="-38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9DE160-8A3D-4AF8-B14A-A295AC535A4B}" type="pres">
      <dgm:prSet presAssocID="{348473A9-4C0B-4814-9FB1-31D0A96FBA72}" presName="sibTrans" presStyleLbl="sibTrans2D1" presStyleIdx="0" presStyleCnt="2"/>
      <dgm:spPr/>
      <dgm:t>
        <a:bodyPr/>
        <a:lstStyle/>
        <a:p>
          <a:endParaRPr lang="en-US"/>
        </a:p>
      </dgm:t>
    </dgm:pt>
    <dgm:pt modelId="{6C1E49FA-483D-4AEE-B739-99BCBE07D518}" type="pres">
      <dgm:prSet presAssocID="{348473A9-4C0B-4814-9FB1-31D0A96FBA72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4EE0B2B6-57EE-4B2F-B91E-06BF7EE8EA4A}" type="pres">
      <dgm:prSet presAssocID="{DBA5E81D-ECE7-4DE1-907F-7A8166A0D05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C864FF-AA1E-4F2A-80AC-2B157D746CE3}" type="pres">
      <dgm:prSet presAssocID="{0D31CF2C-10D4-4C57-B596-74BF56F6EAFB}" presName="sibTrans" presStyleLbl="sibTrans2D1" presStyleIdx="1" presStyleCnt="2"/>
      <dgm:spPr/>
      <dgm:t>
        <a:bodyPr/>
        <a:lstStyle/>
        <a:p>
          <a:endParaRPr lang="en-US"/>
        </a:p>
      </dgm:t>
    </dgm:pt>
    <dgm:pt modelId="{18D1A2CF-01AB-4448-9069-635E0BC0610A}" type="pres">
      <dgm:prSet presAssocID="{0D31CF2C-10D4-4C57-B596-74BF56F6EAFB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208BFE3B-E616-46F1-A02B-DC9D5D75AE30}" type="pres">
      <dgm:prSet presAssocID="{A5DEDB4A-E8DC-4532-B430-C40AD610A325}" presName="node" presStyleLbl="node1" presStyleIdx="2" presStyleCnt="3" custLinFactNeighborX="-13112" custLinFactNeighborY="1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1C949F7-F98A-4B2E-9DA7-A48E0AEC7FBC}" type="presOf" srcId="{94504391-2D0E-444B-8641-9BAF33A900F4}" destId="{5031AB10-AA9F-42D9-A285-EC196FC2C67A}" srcOrd="0" destOrd="0" presId="urn:microsoft.com/office/officeart/2005/8/layout/process1"/>
    <dgm:cxn modelId="{9238CB99-611F-4535-8F06-7C5BFCBEEB84}" type="presOf" srcId="{0D31CF2C-10D4-4C57-B596-74BF56F6EAFB}" destId="{BBC864FF-AA1E-4F2A-80AC-2B157D746CE3}" srcOrd="0" destOrd="0" presId="urn:microsoft.com/office/officeart/2005/8/layout/process1"/>
    <dgm:cxn modelId="{5B8D5E06-5C86-4A18-A454-B7EF094B627E}" srcId="{03F54D3B-14C8-4CC3-AACD-95A9A442A54B}" destId="{94504391-2D0E-444B-8641-9BAF33A900F4}" srcOrd="0" destOrd="0" parTransId="{90100F15-2B9C-4B68-880E-1D02DDA3A74B}" sibTransId="{348473A9-4C0B-4814-9FB1-31D0A96FBA72}"/>
    <dgm:cxn modelId="{7577C098-7F22-45C0-9E35-A4A99129FF27}" type="presOf" srcId="{348473A9-4C0B-4814-9FB1-31D0A96FBA72}" destId="{6C1E49FA-483D-4AEE-B739-99BCBE07D518}" srcOrd="1" destOrd="0" presId="urn:microsoft.com/office/officeart/2005/8/layout/process1"/>
    <dgm:cxn modelId="{1B78CBB8-EA70-4561-B455-E015E355FB13}" type="presOf" srcId="{DBA5E81D-ECE7-4DE1-907F-7A8166A0D05E}" destId="{4EE0B2B6-57EE-4B2F-B91E-06BF7EE8EA4A}" srcOrd="0" destOrd="0" presId="urn:microsoft.com/office/officeart/2005/8/layout/process1"/>
    <dgm:cxn modelId="{28A473F3-553E-4FFF-952D-4C139C456ADC}" type="presOf" srcId="{348473A9-4C0B-4814-9FB1-31D0A96FBA72}" destId="{379DE160-8A3D-4AF8-B14A-A295AC535A4B}" srcOrd="0" destOrd="0" presId="urn:microsoft.com/office/officeart/2005/8/layout/process1"/>
    <dgm:cxn modelId="{418FCC12-40CD-4681-BDCD-B10B70C44FF1}" type="presOf" srcId="{03F54D3B-14C8-4CC3-AACD-95A9A442A54B}" destId="{196308E1-6337-400B-9C3A-613A3D3FF6AE}" srcOrd="0" destOrd="0" presId="urn:microsoft.com/office/officeart/2005/8/layout/process1"/>
    <dgm:cxn modelId="{B0CC2965-A7FF-4D39-99F1-3E2CDB091297}" type="presOf" srcId="{A5DEDB4A-E8DC-4532-B430-C40AD610A325}" destId="{208BFE3B-E616-46F1-A02B-DC9D5D75AE30}" srcOrd="0" destOrd="0" presId="urn:microsoft.com/office/officeart/2005/8/layout/process1"/>
    <dgm:cxn modelId="{569A3C00-5185-4DF7-AF9D-720AA702F290}" srcId="{03F54D3B-14C8-4CC3-AACD-95A9A442A54B}" destId="{A5DEDB4A-E8DC-4532-B430-C40AD610A325}" srcOrd="2" destOrd="0" parTransId="{41C57761-0CD0-4956-AEBA-66E5B91462A8}" sibTransId="{EAEF9A74-55C5-4FA5-B392-DABEA70B58D6}"/>
    <dgm:cxn modelId="{4362F4EF-827F-40FE-A9D3-E0D7A7E6581F}" type="presOf" srcId="{0D31CF2C-10D4-4C57-B596-74BF56F6EAFB}" destId="{18D1A2CF-01AB-4448-9069-635E0BC0610A}" srcOrd="1" destOrd="0" presId="urn:microsoft.com/office/officeart/2005/8/layout/process1"/>
    <dgm:cxn modelId="{433A9405-4755-4BA2-8CFC-0740F21F2628}" srcId="{03F54D3B-14C8-4CC3-AACD-95A9A442A54B}" destId="{DBA5E81D-ECE7-4DE1-907F-7A8166A0D05E}" srcOrd="1" destOrd="0" parTransId="{82CF400D-D1C3-448A-99E7-3C3814F12CF7}" sibTransId="{0D31CF2C-10D4-4C57-B596-74BF56F6EAFB}"/>
    <dgm:cxn modelId="{0A9A3D68-48C6-41BD-B4CA-8E490CB52463}" type="presParOf" srcId="{196308E1-6337-400B-9C3A-613A3D3FF6AE}" destId="{5031AB10-AA9F-42D9-A285-EC196FC2C67A}" srcOrd="0" destOrd="0" presId="urn:microsoft.com/office/officeart/2005/8/layout/process1"/>
    <dgm:cxn modelId="{A8D4EB47-C9AC-4627-92C6-57D504112D69}" type="presParOf" srcId="{196308E1-6337-400B-9C3A-613A3D3FF6AE}" destId="{379DE160-8A3D-4AF8-B14A-A295AC535A4B}" srcOrd="1" destOrd="0" presId="urn:microsoft.com/office/officeart/2005/8/layout/process1"/>
    <dgm:cxn modelId="{B5E02556-8FAD-4425-ADA6-C0232687ED1A}" type="presParOf" srcId="{379DE160-8A3D-4AF8-B14A-A295AC535A4B}" destId="{6C1E49FA-483D-4AEE-B739-99BCBE07D518}" srcOrd="0" destOrd="0" presId="urn:microsoft.com/office/officeart/2005/8/layout/process1"/>
    <dgm:cxn modelId="{7E41659A-B133-46C6-A206-FBE69FE0E44C}" type="presParOf" srcId="{196308E1-6337-400B-9C3A-613A3D3FF6AE}" destId="{4EE0B2B6-57EE-4B2F-B91E-06BF7EE8EA4A}" srcOrd="2" destOrd="0" presId="urn:microsoft.com/office/officeart/2005/8/layout/process1"/>
    <dgm:cxn modelId="{55BB1345-9295-456B-8626-667F6DE8921D}" type="presParOf" srcId="{196308E1-6337-400B-9C3A-613A3D3FF6AE}" destId="{BBC864FF-AA1E-4F2A-80AC-2B157D746CE3}" srcOrd="3" destOrd="0" presId="urn:microsoft.com/office/officeart/2005/8/layout/process1"/>
    <dgm:cxn modelId="{F01FF2CB-247E-4672-8A73-58E28B90DDA3}" type="presParOf" srcId="{BBC864FF-AA1E-4F2A-80AC-2B157D746CE3}" destId="{18D1A2CF-01AB-4448-9069-635E0BC0610A}" srcOrd="0" destOrd="0" presId="urn:microsoft.com/office/officeart/2005/8/layout/process1"/>
    <dgm:cxn modelId="{AA1B85ED-A560-4057-8080-7CDCA87DCC4D}" type="presParOf" srcId="{196308E1-6337-400B-9C3A-613A3D3FF6AE}" destId="{208BFE3B-E616-46F1-A02B-DC9D5D75AE3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3F54D3B-14C8-4CC3-AACD-95A9A442A54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4504391-2D0E-444B-8641-9BAF33A900F4}">
      <dgm:prSet phldrT="[Text]" custT="1"/>
      <dgm:spPr>
        <a:xfrm>
          <a:off x="4822" y="198452"/>
          <a:ext cx="1441341" cy="986418"/>
        </a:xfrm>
        <a:solidFill>
          <a:srgbClr val="81A6D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800" dirty="0">
              <a:solidFill>
                <a:prstClr val="white"/>
              </a:solidFill>
              <a:latin typeface="Calibri"/>
              <a:ea typeface="+mn-ea"/>
              <a:cs typeface="+mn-cs"/>
            </a:rPr>
            <a:t>Direct transfer of accepted shares to Company’s A/C</a:t>
          </a:r>
        </a:p>
      </dgm:t>
    </dgm:pt>
    <dgm:pt modelId="{90100F15-2B9C-4B68-880E-1D02DDA3A74B}" type="parTrans" cxnId="{5B8D5E06-5C86-4A18-A454-B7EF094B627E}">
      <dgm:prSet/>
      <dgm:spPr/>
      <dgm:t>
        <a:bodyPr/>
        <a:lstStyle/>
        <a:p>
          <a:endParaRPr lang="en-US" sz="1800">
            <a:latin typeface="Calibri" pitchFamily="34" charset="0"/>
          </a:endParaRPr>
        </a:p>
      </dgm:t>
    </dgm:pt>
    <dgm:pt modelId="{348473A9-4C0B-4814-9FB1-31D0A96FBA72}" type="sibTrans" cxnId="{5B8D5E06-5C86-4A18-A454-B7EF094B627E}">
      <dgm:prSet custT="1"/>
      <dgm:spPr>
        <a:xfrm flipH="1">
          <a:off x="1590297" y="512935"/>
          <a:ext cx="305564" cy="357452"/>
        </a:xfr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 sz="1800">
            <a:solidFill>
              <a:sysClr val="window" lastClr="FFFFFF"/>
            </a:solidFill>
            <a:latin typeface="Calibri" pitchFamily="34" charset="0"/>
            <a:ea typeface="+mn-ea"/>
            <a:cs typeface="+mn-cs"/>
          </a:endParaRPr>
        </a:p>
      </dgm:t>
    </dgm:pt>
    <dgm:pt modelId="{DBA5E81D-ECE7-4DE1-907F-7A8166A0D05E}">
      <dgm:prSet phldrT="[Text]" custT="1"/>
      <dgm:spPr>
        <a:xfrm>
          <a:off x="2022700" y="198452"/>
          <a:ext cx="1441341" cy="986418"/>
        </a:xfrm>
        <a:solidFill>
          <a:schemeClr val="accent2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800" dirty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Settlement Date</a:t>
          </a:r>
        </a:p>
      </dgm:t>
    </dgm:pt>
    <dgm:pt modelId="{82CF400D-D1C3-448A-99E7-3C3814F12CF7}" type="parTrans" cxnId="{433A9405-4755-4BA2-8CFC-0740F21F2628}">
      <dgm:prSet/>
      <dgm:spPr/>
      <dgm:t>
        <a:bodyPr/>
        <a:lstStyle/>
        <a:p>
          <a:endParaRPr lang="en-US" sz="1800">
            <a:latin typeface="Calibri" pitchFamily="34" charset="0"/>
          </a:endParaRPr>
        </a:p>
      </dgm:t>
    </dgm:pt>
    <dgm:pt modelId="{0D31CF2C-10D4-4C57-B596-74BF56F6EAFB}" type="sibTrans" cxnId="{433A9405-4755-4BA2-8CFC-0740F21F2628}">
      <dgm:prSet custT="1"/>
      <dgm:spPr>
        <a:xfrm flipH="1">
          <a:off x="3608175" y="512935"/>
          <a:ext cx="305564" cy="357452"/>
        </a:xfr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 sz="1800">
            <a:solidFill>
              <a:sysClr val="window" lastClr="FFFFFF"/>
            </a:solidFill>
            <a:latin typeface="Calibri" pitchFamily="34" charset="0"/>
            <a:ea typeface="+mn-ea"/>
            <a:cs typeface="+mn-cs"/>
          </a:endParaRPr>
        </a:p>
      </dgm:t>
    </dgm:pt>
    <dgm:pt modelId="{A5DEDB4A-E8DC-4532-B430-C40AD610A325}">
      <dgm:prSet phldrT="[Text]" custT="1"/>
      <dgm:spPr>
        <a:xfrm>
          <a:off x="4040578" y="198452"/>
          <a:ext cx="1441341" cy="986418"/>
        </a:xfrm>
        <a:solidFill>
          <a:srgbClr val="81A6D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800" dirty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Buyback Closure</a:t>
          </a:r>
        </a:p>
        <a:p>
          <a:r>
            <a:rPr lang="en-US" sz="1800" dirty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+</a:t>
          </a:r>
        </a:p>
        <a:p>
          <a:r>
            <a:rPr lang="en-US" sz="1800" dirty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Finalization of Basis of Acceptance </a:t>
          </a:r>
        </a:p>
      </dgm:t>
    </dgm:pt>
    <dgm:pt modelId="{41C57761-0CD0-4956-AEBA-66E5B91462A8}" type="parTrans" cxnId="{569A3C00-5185-4DF7-AF9D-720AA702F290}">
      <dgm:prSet/>
      <dgm:spPr/>
      <dgm:t>
        <a:bodyPr/>
        <a:lstStyle/>
        <a:p>
          <a:endParaRPr lang="en-US" sz="1800">
            <a:latin typeface="Calibri" pitchFamily="34" charset="0"/>
          </a:endParaRPr>
        </a:p>
      </dgm:t>
    </dgm:pt>
    <dgm:pt modelId="{EAEF9A74-55C5-4FA5-B392-DABEA70B58D6}" type="sibTrans" cxnId="{569A3C00-5185-4DF7-AF9D-720AA702F290}">
      <dgm:prSet/>
      <dgm:spPr/>
      <dgm:t>
        <a:bodyPr/>
        <a:lstStyle/>
        <a:p>
          <a:endParaRPr lang="en-US" sz="1800">
            <a:latin typeface="Calibri" pitchFamily="34" charset="0"/>
          </a:endParaRPr>
        </a:p>
      </dgm:t>
    </dgm:pt>
    <dgm:pt modelId="{196308E1-6337-400B-9C3A-613A3D3FF6AE}" type="pres">
      <dgm:prSet presAssocID="{03F54D3B-14C8-4CC3-AACD-95A9A442A54B}" presName="Name0" presStyleCnt="0">
        <dgm:presLayoutVars>
          <dgm:dir/>
          <dgm:resizeHandles val="exact"/>
        </dgm:presLayoutVars>
      </dgm:prSet>
      <dgm:spPr/>
    </dgm:pt>
    <dgm:pt modelId="{5031AB10-AA9F-42D9-A285-EC196FC2C67A}" type="pres">
      <dgm:prSet presAssocID="{94504391-2D0E-444B-8641-9BAF33A900F4}" presName="node" presStyleLbl="node1" presStyleIdx="0" presStyleCnt="3" custLinFactNeighborX="4208" custLinFactNeighborY="-9077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379DE160-8A3D-4AF8-B14A-A295AC535A4B}" type="pres">
      <dgm:prSet presAssocID="{348473A9-4C0B-4814-9FB1-31D0A96FBA72}" presName="sibTrans" presStyleLbl="sibTrans2D1" presStyleIdx="0" presStyleCnt="2" custFlipHor="1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6C1E49FA-483D-4AEE-B739-99BCBE07D518}" type="pres">
      <dgm:prSet presAssocID="{348473A9-4C0B-4814-9FB1-31D0A96FBA72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4EE0B2B6-57EE-4B2F-B91E-06BF7EE8EA4A}" type="pres">
      <dgm:prSet presAssocID="{DBA5E81D-ECE7-4DE1-907F-7A8166A0D05E}" presName="node" presStyleLbl="node1" presStyleIdx="1" presStyleCnt="3" custLinFactNeighborX="-174" custLinFactNeighborY="1509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BBC864FF-AA1E-4F2A-80AC-2B157D746CE3}" type="pres">
      <dgm:prSet presAssocID="{0D31CF2C-10D4-4C57-B596-74BF56F6EAFB}" presName="sibTrans" presStyleLbl="sibTrans2D1" presStyleIdx="1" presStyleCnt="2" custFlipHor="1" custLinFactNeighborX="-8203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18D1A2CF-01AB-4448-9069-635E0BC0610A}" type="pres">
      <dgm:prSet presAssocID="{0D31CF2C-10D4-4C57-B596-74BF56F6EAFB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208BFE3B-E616-46F1-A02B-DC9D5D75AE30}" type="pres">
      <dgm:prSet presAssocID="{A5DEDB4A-E8DC-4532-B430-C40AD610A325}" presName="node" presStyleLbl="node1" presStyleIdx="2" presStyleCnt="3" custLinFactNeighborX="-19487" custLinFactNeighborY="459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</dgm:ptLst>
  <dgm:cxnLst>
    <dgm:cxn modelId="{C6CE85D1-63BF-4855-9E4C-10250BD3E655}" type="presOf" srcId="{03F54D3B-14C8-4CC3-AACD-95A9A442A54B}" destId="{196308E1-6337-400B-9C3A-613A3D3FF6AE}" srcOrd="0" destOrd="0" presId="urn:microsoft.com/office/officeart/2005/8/layout/process1"/>
    <dgm:cxn modelId="{BED707F7-0BFD-447C-B327-306935AB9D4D}" type="presOf" srcId="{0D31CF2C-10D4-4C57-B596-74BF56F6EAFB}" destId="{18D1A2CF-01AB-4448-9069-635E0BC0610A}" srcOrd="1" destOrd="0" presId="urn:microsoft.com/office/officeart/2005/8/layout/process1"/>
    <dgm:cxn modelId="{433A9405-4755-4BA2-8CFC-0740F21F2628}" srcId="{03F54D3B-14C8-4CC3-AACD-95A9A442A54B}" destId="{DBA5E81D-ECE7-4DE1-907F-7A8166A0D05E}" srcOrd="1" destOrd="0" parTransId="{82CF400D-D1C3-448A-99E7-3C3814F12CF7}" sibTransId="{0D31CF2C-10D4-4C57-B596-74BF56F6EAFB}"/>
    <dgm:cxn modelId="{55A7B959-7686-482C-9AED-2B89AD235489}" type="presOf" srcId="{DBA5E81D-ECE7-4DE1-907F-7A8166A0D05E}" destId="{4EE0B2B6-57EE-4B2F-B91E-06BF7EE8EA4A}" srcOrd="0" destOrd="0" presId="urn:microsoft.com/office/officeart/2005/8/layout/process1"/>
    <dgm:cxn modelId="{32CC897D-3957-45FF-A13E-7A520EACEE4E}" type="presOf" srcId="{0D31CF2C-10D4-4C57-B596-74BF56F6EAFB}" destId="{BBC864FF-AA1E-4F2A-80AC-2B157D746CE3}" srcOrd="0" destOrd="0" presId="urn:microsoft.com/office/officeart/2005/8/layout/process1"/>
    <dgm:cxn modelId="{E71294EA-32E6-4019-B4F5-6D13166AEE33}" type="presOf" srcId="{348473A9-4C0B-4814-9FB1-31D0A96FBA72}" destId="{6C1E49FA-483D-4AEE-B739-99BCBE07D518}" srcOrd="1" destOrd="0" presId="urn:microsoft.com/office/officeart/2005/8/layout/process1"/>
    <dgm:cxn modelId="{569A3C00-5185-4DF7-AF9D-720AA702F290}" srcId="{03F54D3B-14C8-4CC3-AACD-95A9A442A54B}" destId="{A5DEDB4A-E8DC-4532-B430-C40AD610A325}" srcOrd="2" destOrd="0" parTransId="{41C57761-0CD0-4956-AEBA-66E5B91462A8}" sibTransId="{EAEF9A74-55C5-4FA5-B392-DABEA70B58D6}"/>
    <dgm:cxn modelId="{5338ECA6-4F95-465C-80B2-1CDC267068E5}" type="presOf" srcId="{94504391-2D0E-444B-8641-9BAF33A900F4}" destId="{5031AB10-AA9F-42D9-A285-EC196FC2C67A}" srcOrd="0" destOrd="0" presId="urn:microsoft.com/office/officeart/2005/8/layout/process1"/>
    <dgm:cxn modelId="{716C1D31-AD80-4818-A413-4491B59A808D}" type="presOf" srcId="{348473A9-4C0B-4814-9FB1-31D0A96FBA72}" destId="{379DE160-8A3D-4AF8-B14A-A295AC535A4B}" srcOrd="0" destOrd="0" presId="urn:microsoft.com/office/officeart/2005/8/layout/process1"/>
    <dgm:cxn modelId="{5B8D5E06-5C86-4A18-A454-B7EF094B627E}" srcId="{03F54D3B-14C8-4CC3-AACD-95A9A442A54B}" destId="{94504391-2D0E-444B-8641-9BAF33A900F4}" srcOrd="0" destOrd="0" parTransId="{90100F15-2B9C-4B68-880E-1D02DDA3A74B}" sibTransId="{348473A9-4C0B-4814-9FB1-31D0A96FBA72}"/>
    <dgm:cxn modelId="{5344CD70-D130-4540-B22D-A5EFC7815802}" type="presOf" srcId="{A5DEDB4A-E8DC-4532-B430-C40AD610A325}" destId="{208BFE3B-E616-46F1-A02B-DC9D5D75AE30}" srcOrd="0" destOrd="0" presId="urn:microsoft.com/office/officeart/2005/8/layout/process1"/>
    <dgm:cxn modelId="{6E092BB5-82EE-4769-BAAE-35D6CC0899B7}" type="presParOf" srcId="{196308E1-6337-400B-9C3A-613A3D3FF6AE}" destId="{5031AB10-AA9F-42D9-A285-EC196FC2C67A}" srcOrd="0" destOrd="0" presId="urn:microsoft.com/office/officeart/2005/8/layout/process1"/>
    <dgm:cxn modelId="{49D982BC-D343-4E5E-8FA7-130EDF7E0767}" type="presParOf" srcId="{196308E1-6337-400B-9C3A-613A3D3FF6AE}" destId="{379DE160-8A3D-4AF8-B14A-A295AC535A4B}" srcOrd="1" destOrd="0" presId="urn:microsoft.com/office/officeart/2005/8/layout/process1"/>
    <dgm:cxn modelId="{ED0B71A3-2330-461A-A712-7D9CDAF806BD}" type="presParOf" srcId="{379DE160-8A3D-4AF8-B14A-A295AC535A4B}" destId="{6C1E49FA-483D-4AEE-B739-99BCBE07D518}" srcOrd="0" destOrd="0" presId="urn:microsoft.com/office/officeart/2005/8/layout/process1"/>
    <dgm:cxn modelId="{467AC96D-9571-4A9C-A0D5-259F714CAE5F}" type="presParOf" srcId="{196308E1-6337-400B-9C3A-613A3D3FF6AE}" destId="{4EE0B2B6-57EE-4B2F-B91E-06BF7EE8EA4A}" srcOrd="2" destOrd="0" presId="urn:microsoft.com/office/officeart/2005/8/layout/process1"/>
    <dgm:cxn modelId="{213F66E8-7B06-42B9-9CF4-8E9C7F9A08CC}" type="presParOf" srcId="{196308E1-6337-400B-9C3A-613A3D3FF6AE}" destId="{BBC864FF-AA1E-4F2A-80AC-2B157D746CE3}" srcOrd="3" destOrd="0" presId="urn:microsoft.com/office/officeart/2005/8/layout/process1"/>
    <dgm:cxn modelId="{77266943-A1C4-4767-ACA8-C2F09A91DA0A}" type="presParOf" srcId="{BBC864FF-AA1E-4F2A-80AC-2B157D746CE3}" destId="{18D1A2CF-01AB-4448-9069-635E0BC0610A}" srcOrd="0" destOrd="0" presId="urn:microsoft.com/office/officeart/2005/8/layout/process1"/>
    <dgm:cxn modelId="{C860C468-17B3-4612-A395-A18F1B505BEF}" type="presParOf" srcId="{196308E1-6337-400B-9C3A-613A3D3FF6AE}" destId="{208BFE3B-E616-46F1-A02B-DC9D5D75AE30}" srcOrd="4" destOrd="0" presId="urn:microsoft.com/office/officeart/2005/8/layout/process1"/>
  </dgm:cxnLst>
  <dgm:bg>
    <a:effectLst/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3F54D3B-14C8-4CC3-AACD-95A9A442A54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4504391-2D0E-444B-8641-9BAF33A900F4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800" dirty="0">
              <a:latin typeface="+mn-lt"/>
            </a:rPr>
            <a:t>Receipt </a:t>
          </a:r>
          <a:r>
            <a:rPr lang="en-US" sz="1800" dirty="0">
              <a:solidFill>
                <a:prstClr val="white"/>
              </a:solidFill>
              <a:latin typeface="Calibri"/>
              <a:ea typeface="+mn-ea"/>
              <a:cs typeface="+mn-cs"/>
            </a:rPr>
            <a:t>of buyback consideration by the shareholder</a:t>
          </a:r>
          <a:r>
            <a:rPr lang="en-US" sz="1800" dirty="0">
              <a:latin typeface="+mn-lt"/>
            </a:rPr>
            <a:t> </a:t>
          </a:r>
        </a:p>
      </dgm:t>
    </dgm:pt>
    <dgm:pt modelId="{90100F15-2B9C-4B68-880E-1D02DDA3A74B}" type="parTrans" cxnId="{5B8D5E06-5C86-4A18-A454-B7EF094B627E}">
      <dgm:prSet/>
      <dgm:spPr/>
      <dgm:t>
        <a:bodyPr/>
        <a:lstStyle/>
        <a:p>
          <a:endParaRPr lang="en-US" sz="1800"/>
        </a:p>
      </dgm:t>
    </dgm:pt>
    <dgm:pt modelId="{348473A9-4C0B-4814-9FB1-31D0A96FBA72}" type="sibTrans" cxnId="{5B8D5E06-5C86-4A18-A454-B7EF094B627E}">
      <dgm:prSet custT="1"/>
      <dgm:spPr/>
      <dgm:t>
        <a:bodyPr/>
        <a:lstStyle/>
        <a:p>
          <a:endParaRPr lang="en-US" sz="1800"/>
        </a:p>
      </dgm:t>
    </dgm:pt>
    <dgm:pt modelId="{DBA5E81D-ECE7-4DE1-907F-7A8166A0D05E}">
      <dgm:prSet phldrT="[Text]" custT="1"/>
      <dgm:spPr>
        <a:solidFill>
          <a:srgbClr val="81A6D0"/>
        </a:solidFill>
      </dgm:spPr>
      <dgm:t>
        <a:bodyPr/>
        <a:lstStyle/>
        <a:p>
          <a:r>
            <a:rPr lang="en-US" sz="1800" dirty="0">
              <a:latin typeface="+mn-lt"/>
            </a:rPr>
            <a:t>Return of unaccepted shares back to  the shareholders by the Clearing Corporation</a:t>
          </a:r>
        </a:p>
      </dgm:t>
    </dgm:pt>
    <dgm:pt modelId="{82CF400D-D1C3-448A-99E7-3C3814F12CF7}" type="parTrans" cxnId="{433A9405-4755-4BA2-8CFC-0740F21F2628}">
      <dgm:prSet/>
      <dgm:spPr/>
      <dgm:t>
        <a:bodyPr/>
        <a:lstStyle/>
        <a:p>
          <a:endParaRPr lang="en-US" sz="1800"/>
        </a:p>
      </dgm:t>
    </dgm:pt>
    <dgm:pt modelId="{0D31CF2C-10D4-4C57-B596-74BF56F6EAFB}" type="sibTrans" cxnId="{433A9405-4755-4BA2-8CFC-0740F21F2628}">
      <dgm:prSet custT="1"/>
      <dgm:spPr/>
      <dgm:t>
        <a:bodyPr/>
        <a:lstStyle/>
        <a:p>
          <a:endParaRPr lang="en-US" sz="1800"/>
        </a:p>
      </dgm:t>
    </dgm:pt>
    <dgm:pt modelId="{A5DEDB4A-E8DC-4532-B430-C40AD610A325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800" dirty="0">
              <a:solidFill>
                <a:schemeClr val="bg1"/>
              </a:solidFill>
              <a:latin typeface="+mn-lt"/>
            </a:rPr>
            <a:t>Broker to issue contract note to the shareholder</a:t>
          </a:r>
          <a:endParaRPr lang="en-US" sz="1800" dirty="0">
            <a:latin typeface="+mn-lt"/>
          </a:endParaRPr>
        </a:p>
      </dgm:t>
    </dgm:pt>
    <dgm:pt modelId="{41C57761-0CD0-4956-AEBA-66E5B91462A8}" type="parTrans" cxnId="{569A3C00-5185-4DF7-AF9D-720AA702F290}">
      <dgm:prSet/>
      <dgm:spPr/>
      <dgm:t>
        <a:bodyPr/>
        <a:lstStyle/>
        <a:p>
          <a:endParaRPr lang="en-US" sz="1800"/>
        </a:p>
      </dgm:t>
    </dgm:pt>
    <dgm:pt modelId="{EAEF9A74-55C5-4FA5-B392-DABEA70B58D6}" type="sibTrans" cxnId="{569A3C00-5185-4DF7-AF9D-720AA702F290}">
      <dgm:prSet/>
      <dgm:spPr/>
      <dgm:t>
        <a:bodyPr/>
        <a:lstStyle/>
        <a:p>
          <a:endParaRPr lang="en-US" sz="1800"/>
        </a:p>
      </dgm:t>
    </dgm:pt>
    <dgm:pt modelId="{196308E1-6337-400B-9C3A-613A3D3FF6AE}" type="pres">
      <dgm:prSet presAssocID="{03F54D3B-14C8-4CC3-AACD-95A9A442A54B}" presName="Name0" presStyleCnt="0">
        <dgm:presLayoutVars>
          <dgm:dir/>
          <dgm:resizeHandles val="exact"/>
        </dgm:presLayoutVars>
      </dgm:prSet>
      <dgm:spPr/>
    </dgm:pt>
    <dgm:pt modelId="{5031AB10-AA9F-42D9-A285-EC196FC2C67A}" type="pres">
      <dgm:prSet presAssocID="{94504391-2D0E-444B-8641-9BAF33A900F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9DE160-8A3D-4AF8-B14A-A295AC535A4B}" type="pres">
      <dgm:prSet presAssocID="{348473A9-4C0B-4814-9FB1-31D0A96FBA72}" presName="sibTrans" presStyleLbl="sibTrans2D1" presStyleIdx="0" presStyleCnt="2"/>
      <dgm:spPr/>
      <dgm:t>
        <a:bodyPr/>
        <a:lstStyle/>
        <a:p>
          <a:endParaRPr lang="en-US"/>
        </a:p>
      </dgm:t>
    </dgm:pt>
    <dgm:pt modelId="{6C1E49FA-483D-4AEE-B739-99BCBE07D518}" type="pres">
      <dgm:prSet presAssocID="{348473A9-4C0B-4814-9FB1-31D0A96FBA72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4EE0B2B6-57EE-4B2F-B91E-06BF7EE8EA4A}" type="pres">
      <dgm:prSet presAssocID="{DBA5E81D-ECE7-4DE1-907F-7A8166A0D05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C864FF-AA1E-4F2A-80AC-2B157D746CE3}" type="pres">
      <dgm:prSet presAssocID="{0D31CF2C-10D4-4C57-B596-74BF56F6EAFB}" presName="sibTrans" presStyleLbl="sibTrans2D1" presStyleIdx="1" presStyleCnt="2"/>
      <dgm:spPr/>
      <dgm:t>
        <a:bodyPr/>
        <a:lstStyle/>
        <a:p>
          <a:endParaRPr lang="en-US"/>
        </a:p>
      </dgm:t>
    </dgm:pt>
    <dgm:pt modelId="{18D1A2CF-01AB-4448-9069-635E0BC0610A}" type="pres">
      <dgm:prSet presAssocID="{0D31CF2C-10D4-4C57-B596-74BF56F6EAFB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208BFE3B-E616-46F1-A02B-DC9D5D75AE30}" type="pres">
      <dgm:prSet presAssocID="{A5DEDB4A-E8DC-4532-B430-C40AD610A325}" presName="node" presStyleLbl="node1" presStyleIdx="2" presStyleCnt="3" custLinFactNeighborX="-15281" custLinFactNeighborY="28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2DCC602-AC20-4C8D-8095-40058E4D8743}" type="presOf" srcId="{348473A9-4C0B-4814-9FB1-31D0A96FBA72}" destId="{6C1E49FA-483D-4AEE-B739-99BCBE07D518}" srcOrd="1" destOrd="0" presId="urn:microsoft.com/office/officeart/2005/8/layout/process1"/>
    <dgm:cxn modelId="{433A9405-4755-4BA2-8CFC-0740F21F2628}" srcId="{03F54D3B-14C8-4CC3-AACD-95A9A442A54B}" destId="{DBA5E81D-ECE7-4DE1-907F-7A8166A0D05E}" srcOrd="1" destOrd="0" parTransId="{82CF400D-D1C3-448A-99E7-3C3814F12CF7}" sibTransId="{0D31CF2C-10D4-4C57-B596-74BF56F6EAFB}"/>
    <dgm:cxn modelId="{90A93448-B29D-4452-85B6-3AAF8D800E8A}" type="presOf" srcId="{94504391-2D0E-444B-8641-9BAF33A900F4}" destId="{5031AB10-AA9F-42D9-A285-EC196FC2C67A}" srcOrd="0" destOrd="0" presId="urn:microsoft.com/office/officeart/2005/8/layout/process1"/>
    <dgm:cxn modelId="{7CD33538-E13C-4224-986E-9F7172FBFFE4}" type="presOf" srcId="{03F54D3B-14C8-4CC3-AACD-95A9A442A54B}" destId="{196308E1-6337-400B-9C3A-613A3D3FF6AE}" srcOrd="0" destOrd="0" presId="urn:microsoft.com/office/officeart/2005/8/layout/process1"/>
    <dgm:cxn modelId="{F715B146-EECC-43A1-A2EE-E7ADD3EFEDFF}" type="presOf" srcId="{0D31CF2C-10D4-4C57-B596-74BF56F6EAFB}" destId="{18D1A2CF-01AB-4448-9069-635E0BC0610A}" srcOrd="1" destOrd="0" presId="urn:microsoft.com/office/officeart/2005/8/layout/process1"/>
    <dgm:cxn modelId="{4BAFC590-38C2-4590-828E-6B2A6AF5CE07}" type="presOf" srcId="{DBA5E81D-ECE7-4DE1-907F-7A8166A0D05E}" destId="{4EE0B2B6-57EE-4B2F-B91E-06BF7EE8EA4A}" srcOrd="0" destOrd="0" presId="urn:microsoft.com/office/officeart/2005/8/layout/process1"/>
    <dgm:cxn modelId="{569A3C00-5185-4DF7-AF9D-720AA702F290}" srcId="{03F54D3B-14C8-4CC3-AACD-95A9A442A54B}" destId="{A5DEDB4A-E8DC-4532-B430-C40AD610A325}" srcOrd="2" destOrd="0" parTransId="{41C57761-0CD0-4956-AEBA-66E5B91462A8}" sibTransId="{EAEF9A74-55C5-4FA5-B392-DABEA70B58D6}"/>
    <dgm:cxn modelId="{422CE96F-AF00-4AC9-A6F1-9D8910388B57}" type="presOf" srcId="{348473A9-4C0B-4814-9FB1-31D0A96FBA72}" destId="{379DE160-8A3D-4AF8-B14A-A295AC535A4B}" srcOrd="0" destOrd="0" presId="urn:microsoft.com/office/officeart/2005/8/layout/process1"/>
    <dgm:cxn modelId="{E9599F0A-4CC7-4409-A488-62B90BDFA9A8}" type="presOf" srcId="{0D31CF2C-10D4-4C57-B596-74BF56F6EAFB}" destId="{BBC864FF-AA1E-4F2A-80AC-2B157D746CE3}" srcOrd="0" destOrd="0" presId="urn:microsoft.com/office/officeart/2005/8/layout/process1"/>
    <dgm:cxn modelId="{3A1FB3D8-D30C-4C76-8FF8-2DDBC998B703}" type="presOf" srcId="{A5DEDB4A-E8DC-4532-B430-C40AD610A325}" destId="{208BFE3B-E616-46F1-A02B-DC9D5D75AE30}" srcOrd="0" destOrd="0" presId="urn:microsoft.com/office/officeart/2005/8/layout/process1"/>
    <dgm:cxn modelId="{5B8D5E06-5C86-4A18-A454-B7EF094B627E}" srcId="{03F54D3B-14C8-4CC3-AACD-95A9A442A54B}" destId="{94504391-2D0E-444B-8641-9BAF33A900F4}" srcOrd="0" destOrd="0" parTransId="{90100F15-2B9C-4B68-880E-1D02DDA3A74B}" sibTransId="{348473A9-4C0B-4814-9FB1-31D0A96FBA72}"/>
    <dgm:cxn modelId="{79B79C46-0E41-41E1-9F3D-713FA085C167}" type="presParOf" srcId="{196308E1-6337-400B-9C3A-613A3D3FF6AE}" destId="{5031AB10-AA9F-42D9-A285-EC196FC2C67A}" srcOrd="0" destOrd="0" presId="urn:microsoft.com/office/officeart/2005/8/layout/process1"/>
    <dgm:cxn modelId="{456F5BA6-17A9-4EC6-AB02-191C6A6BA060}" type="presParOf" srcId="{196308E1-6337-400B-9C3A-613A3D3FF6AE}" destId="{379DE160-8A3D-4AF8-B14A-A295AC535A4B}" srcOrd="1" destOrd="0" presId="urn:microsoft.com/office/officeart/2005/8/layout/process1"/>
    <dgm:cxn modelId="{E4E1EF94-C5FA-483F-BD22-70E532258822}" type="presParOf" srcId="{379DE160-8A3D-4AF8-B14A-A295AC535A4B}" destId="{6C1E49FA-483D-4AEE-B739-99BCBE07D518}" srcOrd="0" destOrd="0" presId="urn:microsoft.com/office/officeart/2005/8/layout/process1"/>
    <dgm:cxn modelId="{69634675-3D3A-4DF8-B5F2-8433CD576669}" type="presParOf" srcId="{196308E1-6337-400B-9C3A-613A3D3FF6AE}" destId="{4EE0B2B6-57EE-4B2F-B91E-06BF7EE8EA4A}" srcOrd="2" destOrd="0" presId="urn:microsoft.com/office/officeart/2005/8/layout/process1"/>
    <dgm:cxn modelId="{2A944F76-3619-4F84-BC72-0A0C71F92E37}" type="presParOf" srcId="{196308E1-6337-400B-9C3A-613A3D3FF6AE}" destId="{BBC864FF-AA1E-4F2A-80AC-2B157D746CE3}" srcOrd="3" destOrd="0" presId="urn:microsoft.com/office/officeart/2005/8/layout/process1"/>
    <dgm:cxn modelId="{055F6C1A-174A-471C-A028-CE8767AB7469}" type="presParOf" srcId="{BBC864FF-AA1E-4F2A-80AC-2B157D746CE3}" destId="{18D1A2CF-01AB-4448-9069-635E0BC0610A}" srcOrd="0" destOrd="0" presId="urn:microsoft.com/office/officeart/2005/8/layout/process1"/>
    <dgm:cxn modelId="{BE2D46FB-325D-4842-848C-20174B1C4B91}" type="presParOf" srcId="{196308E1-6337-400B-9C3A-613A3D3FF6AE}" destId="{208BFE3B-E616-46F1-A02B-DC9D5D75AE3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BFCAA0B-6D1B-444B-A011-0632C8DEB07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99A341-66BE-443F-BCFD-EA9CFE0FFD8B}">
      <dgm:prSet phldrT="[Text]" custT="1"/>
      <dgm:spPr/>
      <dgm:t>
        <a:bodyPr/>
        <a:lstStyle/>
        <a:p>
          <a:r>
            <a:rPr lang="en-US" sz="2500" dirty="0" smtClean="0">
              <a:solidFill>
                <a:srgbClr val="00B0F0"/>
              </a:solidFill>
            </a:rPr>
            <a:t>Open offer</a:t>
          </a:r>
          <a:endParaRPr lang="en-US" sz="2500" dirty="0">
            <a:solidFill>
              <a:srgbClr val="00B0F0"/>
            </a:solidFill>
          </a:endParaRPr>
        </a:p>
      </dgm:t>
    </dgm:pt>
    <dgm:pt modelId="{3B6FC3D2-D5B3-4975-B0C5-66EDD0C8E989}" type="parTrans" cxnId="{3522DEAE-B424-404C-A53F-85840D821A4C}">
      <dgm:prSet/>
      <dgm:spPr/>
      <dgm:t>
        <a:bodyPr/>
        <a:lstStyle/>
        <a:p>
          <a:endParaRPr lang="en-US"/>
        </a:p>
      </dgm:t>
    </dgm:pt>
    <dgm:pt modelId="{83D45A93-405A-450A-93E3-36E015388291}" type="sibTrans" cxnId="{3522DEAE-B424-404C-A53F-85840D821A4C}">
      <dgm:prSet/>
      <dgm:spPr/>
      <dgm:t>
        <a:bodyPr/>
        <a:lstStyle/>
        <a:p>
          <a:endParaRPr lang="en-US"/>
        </a:p>
      </dgm:t>
    </dgm:pt>
    <dgm:pt modelId="{6017414E-8B5D-4DE7-A2FA-5AE0897F638E}">
      <dgm:prSet phldrT="[Text]" custT="1"/>
      <dgm:spPr/>
      <dgm:t>
        <a:bodyPr/>
        <a:lstStyle/>
        <a:p>
          <a:r>
            <a:rPr lang="en-US" sz="2500" dirty="0" smtClean="0">
              <a:solidFill>
                <a:srgbClr val="00B0F0"/>
              </a:solidFill>
            </a:rPr>
            <a:t>Off-market transfer</a:t>
          </a:r>
          <a:endParaRPr lang="en-US" sz="2500" dirty="0">
            <a:solidFill>
              <a:srgbClr val="00B0F0"/>
            </a:solidFill>
          </a:endParaRPr>
        </a:p>
      </dgm:t>
    </dgm:pt>
    <dgm:pt modelId="{FF16DDF4-0F7F-40FF-8A39-BCBF7A732072}" type="parTrans" cxnId="{D54BAAEB-6B26-4DBD-B635-7B6B4D13178B}">
      <dgm:prSet/>
      <dgm:spPr/>
      <dgm:t>
        <a:bodyPr/>
        <a:lstStyle/>
        <a:p>
          <a:endParaRPr lang="en-US"/>
        </a:p>
      </dgm:t>
    </dgm:pt>
    <dgm:pt modelId="{EFDDE163-872D-4EE8-9AB7-2A3A8C59A82F}" type="sibTrans" cxnId="{D54BAAEB-6B26-4DBD-B635-7B6B4D13178B}">
      <dgm:prSet/>
      <dgm:spPr/>
      <dgm:t>
        <a:bodyPr/>
        <a:lstStyle/>
        <a:p>
          <a:endParaRPr lang="en-US"/>
        </a:p>
      </dgm:t>
    </dgm:pt>
    <dgm:pt modelId="{C5B11135-23F4-42DB-8284-06D4EB2CCCF9}">
      <dgm:prSet phldrT="[Text]" custT="1"/>
      <dgm:spPr/>
      <dgm:t>
        <a:bodyPr/>
        <a:lstStyle/>
        <a:p>
          <a:r>
            <a:rPr lang="en-US" sz="2500" dirty="0" smtClean="0">
              <a:solidFill>
                <a:srgbClr val="00B0F0"/>
              </a:solidFill>
            </a:rPr>
            <a:t>Stock exchange Mechanism</a:t>
          </a:r>
          <a:endParaRPr lang="en-US" sz="2500" dirty="0">
            <a:solidFill>
              <a:srgbClr val="00B0F0"/>
            </a:solidFill>
          </a:endParaRPr>
        </a:p>
      </dgm:t>
    </dgm:pt>
    <dgm:pt modelId="{6C7CD227-FADD-41F0-B8D7-6838464913F8}" type="parTrans" cxnId="{6D0342C9-9E15-411C-B8D1-29060CFE1CBF}">
      <dgm:prSet/>
      <dgm:spPr/>
      <dgm:t>
        <a:bodyPr/>
        <a:lstStyle/>
        <a:p>
          <a:endParaRPr lang="en-US"/>
        </a:p>
      </dgm:t>
    </dgm:pt>
    <dgm:pt modelId="{5181891D-913A-47B7-A328-725A3C1F745F}" type="sibTrans" cxnId="{6D0342C9-9E15-411C-B8D1-29060CFE1CBF}">
      <dgm:prSet/>
      <dgm:spPr/>
      <dgm:t>
        <a:bodyPr/>
        <a:lstStyle/>
        <a:p>
          <a:endParaRPr lang="en-US"/>
        </a:p>
      </dgm:t>
    </dgm:pt>
    <dgm:pt modelId="{4A61DE0B-3878-41C2-B6DF-B84701A4E9F6}" type="pres">
      <dgm:prSet presAssocID="{4BFCAA0B-6D1B-444B-A011-0632C8DEB07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E25FF48-3A0C-4EFB-ACA2-9AB0AF057A0B}" type="pres">
      <dgm:prSet presAssocID="{7499A341-66BE-443F-BCFD-EA9CFE0FFD8B}" presName="hierRoot1" presStyleCnt="0"/>
      <dgm:spPr/>
    </dgm:pt>
    <dgm:pt modelId="{4C9969FE-EC5B-42C5-9EBD-F6922CD1CBE9}" type="pres">
      <dgm:prSet presAssocID="{7499A341-66BE-443F-BCFD-EA9CFE0FFD8B}" presName="composite" presStyleCnt="0"/>
      <dgm:spPr/>
    </dgm:pt>
    <dgm:pt modelId="{E6816A23-BAF2-439E-AF16-589E3986E3A9}" type="pres">
      <dgm:prSet presAssocID="{7499A341-66BE-443F-BCFD-EA9CFE0FFD8B}" presName="background" presStyleLbl="node0" presStyleIdx="0" presStyleCnt="1"/>
      <dgm:spPr/>
    </dgm:pt>
    <dgm:pt modelId="{A4A8C7D4-F252-4C7F-B5DA-994CEC93022F}" type="pres">
      <dgm:prSet presAssocID="{7499A341-66BE-443F-BCFD-EA9CFE0FFD8B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55E947C-8C79-430E-B341-22053FCB8EFE}" type="pres">
      <dgm:prSet presAssocID="{7499A341-66BE-443F-BCFD-EA9CFE0FFD8B}" presName="hierChild2" presStyleCnt="0"/>
      <dgm:spPr/>
    </dgm:pt>
    <dgm:pt modelId="{F7B38806-DDA5-4226-A5A0-D396A475F766}" type="pres">
      <dgm:prSet presAssocID="{FF16DDF4-0F7F-40FF-8A39-BCBF7A732072}" presName="Name10" presStyleLbl="parChTrans1D2" presStyleIdx="0" presStyleCnt="2"/>
      <dgm:spPr/>
      <dgm:t>
        <a:bodyPr/>
        <a:lstStyle/>
        <a:p>
          <a:endParaRPr lang="en-US"/>
        </a:p>
      </dgm:t>
    </dgm:pt>
    <dgm:pt modelId="{91519DF5-EC0F-4ACA-BBA8-97F8041F22B0}" type="pres">
      <dgm:prSet presAssocID="{6017414E-8B5D-4DE7-A2FA-5AE0897F638E}" presName="hierRoot2" presStyleCnt="0"/>
      <dgm:spPr/>
    </dgm:pt>
    <dgm:pt modelId="{26BBA04D-A0FF-43EE-B6B8-B978F75B83AC}" type="pres">
      <dgm:prSet presAssocID="{6017414E-8B5D-4DE7-A2FA-5AE0897F638E}" presName="composite2" presStyleCnt="0"/>
      <dgm:spPr/>
    </dgm:pt>
    <dgm:pt modelId="{523F1315-D627-4CE3-9860-784E8FD8FEAC}" type="pres">
      <dgm:prSet presAssocID="{6017414E-8B5D-4DE7-A2FA-5AE0897F638E}" presName="background2" presStyleLbl="node2" presStyleIdx="0" presStyleCnt="2"/>
      <dgm:spPr/>
    </dgm:pt>
    <dgm:pt modelId="{B81D94ED-6095-4E6C-AB34-1137C53A65A3}" type="pres">
      <dgm:prSet presAssocID="{6017414E-8B5D-4DE7-A2FA-5AE0897F638E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9445F3B-D0A1-4009-A925-8F06C6374FC9}" type="pres">
      <dgm:prSet presAssocID="{6017414E-8B5D-4DE7-A2FA-5AE0897F638E}" presName="hierChild3" presStyleCnt="0"/>
      <dgm:spPr/>
    </dgm:pt>
    <dgm:pt modelId="{95D780F1-306E-4BE2-90BE-80BB18813227}" type="pres">
      <dgm:prSet presAssocID="{6C7CD227-FADD-41F0-B8D7-6838464913F8}" presName="Name10" presStyleLbl="parChTrans1D2" presStyleIdx="1" presStyleCnt="2"/>
      <dgm:spPr/>
      <dgm:t>
        <a:bodyPr/>
        <a:lstStyle/>
        <a:p>
          <a:endParaRPr lang="en-US"/>
        </a:p>
      </dgm:t>
    </dgm:pt>
    <dgm:pt modelId="{1D4C78D0-27EB-4DD7-8418-43ECA3AE8B61}" type="pres">
      <dgm:prSet presAssocID="{C5B11135-23F4-42DB-8284-06D4EB2CCCF9}" presName="hierRoot2" presStyleCnt="0"/>
      <dgm:spPr/>
    </dgm:pt>
    <dgm:pt modelId="{FC5AAB13-7F8A-40B2-9AF8-59B2EAF7F168}" type="pres">
      <dgm:prSet presAssocID="{C5B11135-23F4-42DB-8284-06D4EB2CCCF9}" presName="composite2" presStyleCnt="0"/>
      <dgm:spPr/>
    </dgm:pt>
    <dgm:pt modelId="{27128569-50D4-46E0-B927-799A1C8972F9}" type="pres">
      <dgm:prSet presAssocID="{C5B11135-23F4-42DB-8284-06D4EB2CCCF9}" presName="background2" presStyleLbl="node2" presStyleIdx="1" presStyleCnt="2"/>
      <dgm:spPr/>
    </dgm:pt>
    <dgm:pt modelId="{E427C464-CB0C-4FB1-A56D-98D90503267A}" type="pres">
      <dgm:prSet presAssocID="{C5B11135-23F4-42DB-8284-06D4EB2CCCF9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D63E279-B58A-4C27-9871-0880C293D12A}" type="pres">
      <dgm:prSet presAssocID="{C5B11135-23F4-42DB-8284-06D4EB2CCCF9}" presName="hierChild3" presStyleCnt="0"/>
      <dgm:spPr/>
    </dgm:pt>
  </dgm:ptLst>
  <dgm:cxnLst>
    <dgm:cxn modelId="{3522DEAE-B424-404C-A53F-85840D821A4C}" srcId="{4BFCAA0B-6D1B-444B-A011-0632C8DEB074}" destId="{7499A341-66BE-443F-BCFD-EA9CFE0FFD8B}" srcOrd="0" destOrd="0" parTransId="{3B6FC3D2-D5B3-4975-B0C5-66EDD0C8E989}" sibTransId="{83D45A93-405A-450A-93E3-36E015388291}"/>
    <dgm:cxn modelId="{98E4F8FE-9827-4CFC-92F6-CA26610E6DE1}" type="presOf" srcId="{6C7CD227-FADD-41F0-B8D7-6838464913F8}" destId="{95D780F1-306E-4BE2-90BE-80BB18813227}" srcOrd="0" destOrd="0" presId="urn:microsoft.com/office/officeart/2005/8/layout/hierarchy1"/>
    <dgm:cxn modelId="{107D390F-BEEF-4B4E-BFC3-E3E42E9DAB0B}" type="presOf" srcId="{FF16DDF4-0F7F-40FF-8A39-BCBF7A732072}" destId="{F7B38806-DDA5-4226-A5A0-D396A475F766}" srcOrd="0" destOrd="0" presId="urn:microsoft.com/office/officeart/2005/8/layout/hierarchy1"/>
    <dgm:cxn modelId="{25D57781-538F-4A86-BBFA-3A81ADB4D5BF}" type="presOf" srcId="{4BFCAA0B-6D1B-444B-A011-0632C8DEB074}" destId="{4A61DE0B-3878-41C2-B6DF-B84701A4E9F6}" srcOrd="0" destOrd="0" presId="urn:microsoft.com/office/officeart/2005/8/layout/hierarchy1"/>
    <dgm:cxn modelId="{B8C7ED06-1931-420B-BF0B-C3929CD07B0F}" type="presOf" srcId="{C5B11135-23F4-42DB-8284-06D4EB2CCCF9}" destId="{E427C464-CB0C-4FB1-A56D-98D90503267A}" srcOrd="0" destOrd="0" presId="urn:microsoft.com/office/officeart/2005/8/layout/hierarchy1"/>
    <dgm:cxn modelId="{BB2C6145-6186-42F8-AB79-F7F9FE55B04F}" type="presOf" srcId="{7499A341-66BE-443F-BCFD-EA9CFE0FFD8B}" destId="{A4A8C7D4-F252-4C7F-B5DA-994CEC93022F}" srcOrd="0" destOrd="0" presId="urn:microsoft.com/office/officeart/2005/8/layout/hierarchy1"/>
    <dgm:cxn modelId="{F7A6FB47-AF48-400A-BB6F-9DA727FE9674}" type="presOf" srcId="{6017414E-8B5D-4DE7-A2FA-5AE0897F638E}" destId="{B81D94ED-6095-4E6C-AB34-1137C53A65A3}" srcOrd="0" destOrd="0" presId="urn:microsoft.com/office/officeart/2005/8/layout/hierarchy1"/>
    <dgm:cxn modelId="{6D0342C9-9E15-411C-B8D1-29060CFE1CBF}" srcId="{7499A341-66BE-443F-BCFD-EA9CFE0FFD8B}" destId="{C5B11135-23F4-42DB-8284-06D4EB2CCCF9}" srcOrd="1" destOrd="0" parTransId="{6C7CD227-FADD-41F0-B8D7-6838464913F8}" sibTransId="{5181891D-913A-47B7-A328-725A3C1F745F}"/>
    <dgm:cxn modelId="{D54BAAEB-6B26-4DBD-B635-7B6B4D13178B}" srcId="{7499A341-66BE-443F-BCFD-EA9CFE0FFD8B}" destId="{6017414E-8B5D-4DE7-A2FA-5AE0897F638E}" srcOrd="0" destOrd="0" parTransId="{FF16DDF4-0F7F-40FF-8A39-BCBF7A732072}" sibTransId="{EFDDE163-872D-4EE8-9AB7-2A3A8C59A82F}"/>
    <dgm:cxn modelId="{D86AA2AF-A951-49FD-A9AD-F0632975B8AE}" type="presParOf" srcId="{4A61DE0B-3878-41C2-B6DF-B84701A4E9F6}" destId="{9E25FF48-3A0C-4EFB-ACA2-9AB0AF057A0B}" srcOrd="0" destOrd="0" presId="urn:microsoft.com/office/officeart/2005/8/layout/hierarchy1"/>
    <dgm:cxn modelId="{80B242A6-9AC1-49A0-B55F-5971227BAC02}" type="presParOf" srcId="{9E25FF48-3A0C-4EFB-ACA2-9AB0AF057A0B}" destId="{4C9969FE-EC5B-42C5-9EBD-F6922CD1CBE9}" srcOrd="0" destOrd="0" presId="urn:microsoft.com/office/officeart/2005/8/layout/hierarchy1"/>
    <dgm:cxn modelId="{2B135E46-4D42-41C0-A1AB-F4206F546D86}" type="presParOf" srcId="{4C9969FE-EC5B-42C5-9EBD-F6922CD1CBE9}" destId="{E6816A23-BAF2-439E-AF16-589E3986E3A9}" srcOrd="0" destOrd="0" presId="urn:microsoft.com/office/officeart/2005/8/layout/hierarchy1"/>
    <dgm:cxn modelId="{0C599B84-C666-4B34-8C19-9C5BABE79909}" type="presParOf" srcId="{4C9969FE-EC5B-42C5-9EBD-F6922CD1CBE9}" destId="{A4A8C7D4-F252-4C7F-B5DA-994CEC93022F}" srcOrd="1" destOrd="0" presId="urn:microsoft.com/office/officeart/2005/8/layout/hierarchy1"/>
    <dgm:cxn modelId="{F133FE6F-CBA4-4041-9C05-914FD87ECC24}" type="presParOf" srcId="{9E25FF48-3A0C-4EFB-ACA2-9AB0AF057A0B}" destId="{055E947C-8C79-430E-B341-22053FCB8EFE}" srcOrd="1" destOrd="0" presId="urn:microsoft.com/office/officeart/2005/8/layout/hierarchy1"/>
    <dgm:cxn modelId="{CACC63DF-1BB2-4F7F-BEBD-3F82247AAEF2}" type="presParOf" srcId="{055E947C-8C79-430E-B341-22053FCB8EFE}" destId="{F7B38806-DDA5-4226-A5A0-D396A475F766}" srcOrd="0" destOrd="0" presId="urn:microsoft.com/office/officeart/2005/8/layout/hierarchy1"/>
    <dgm:cxn modelId="{ECDE73B9-DA10-4A87-8F76-6371714FEE77}" type="presParOf" srcId="{055E947C-8C79-430E-B341-22053FCB8EFE}" destId="{91519DF5-EC0F-4ACA-BBA8-97F8041F22B0}" srcOrd="1" destOrd="0" presId="urn:microsoft.com/office/officeart/2005/8/layout/hierarchy1"/>
    <dgm:cxn modelId="{98F89043-96DA-4058-BAA8-646C78275A70}" type="presParOf" srcId="{91519DF5-EC0F-4ACA-BBA8-97F8041F22B0}" destId="{26BBA04D-A0FF-43EE-B6B8-B978F75B83AC}" srcOrd="0" destOrd="0" presId="urn:microsoft.com/office/officeart/2005/8/layout/hierarchy1"/>
    <dgm:cxn modelId="{09E3469D-8B53-4CF4-992D-EB7C3403F1D7}" type="presParOf" srcId="{26BBA04D-A0FF-43EE-B6B8-B978F75B83AC}" destId="{523F1315-D627-4CE3-9860-784E8FD8FEAC}" srcOrd="0" destOrd="0" presId="urn:microsoft.com/office/officeart/2005/8/layout/hierarchy1"/>
    <dgm:cxn modelId="{F20576E7-41FE-4AC2-931B-5FE3F07681BC}" type="presParOf" srcId="{26BBA04D-A0FF-43EE-B6B8-B978F75B83AC}" destId="{B81D94ED-6095-4E6C-AB34-1137C53A65A3}" srcOrd="1" destOrd="0" presId="urn:microsoft.com/office/officeart/2005/8/layout/hierarchy1"/>
    <dgm:cxn modelId="{BF311B95-BFDA-4CAC-8491-D01E34759316}" type="presParOf" srcId="{91519DF5-EC0F-4ACA-BBA8-97F8041F22B0}" destId="{79445F3B-D0A1-4009-A925-8F06C6374FC9}" srcOrd="1" destOrd="0" presId="urn:microsoft.com/office/officeart/2005/8/layout/hierarchy1"/>
    <dgm:cxn modelId="{5D8DF691-441E-45D5-BD9D-D493C1490AA7}" type="presParOf" srcId="{055E947C-8C79-430E-B341-22053FCB8EFE}" destId="{95D780F1-306E-4BE2-90BE-80BB18813227}" srcOrd="2" destOrd="0" presId="urn:microsoft.com/office/officeart/2005/8/layout/hierarchy1"/>
    <dgm:cxn modelId="{4471E7FB-42EA-46EE-8EB5-EF5552B75AE3}" type="presParOf" srcId="{055E947C-8C79-430E-B341-22053FCB8EFE}" destId="{1D4C78D0-27EB-4DD7-8418-43ECA3AE8B61}" srcOrd="3" destOrd="0" presId="urn:microsoft.com/office/officeart/2005/8/layout/hierarchy1"/>
    <dgm:cxn modelId="{D693BB96-E17F-4BA8-B66D-D305F6BA6C45}" type="presParOf" srcId="{1D4C78D0-27EB-4DD7-8418-43ECA3AE8B61}" destId="{FC5AAB13-7F8A-40B2-9AF8-59B2EAF7F168}" srcOrd="0" destOrd="0" presId="urn:microsoft.com/office/officeart/2005/8/layout/hierarchy1"/>
    <dgm:cxn modelId="{50532B84-5EA3-4312-9265-F06088EE22C3}" type="presParOf" srcId="{FC5AAB13-7F8A-40B2-9AF8-59B2EAF7F168}" destId="{27128569-50D4-46E0-B927-799A1C8972F9}" srcOrd="0" destOrd="0" presId="urn:microsoft.com/office/officeart/2005/8/layout/hierarchy1"/>
    <dgm:cxn modelId="{6B72A1CF-6306-4BB6-99B3-1B69DA0CBD28}" type="presParOf" srcId="{FC5AAB13-7F8A-40B2-9AF8-59B2EAF7F168}" destId="{E427C464-CB0C-4FB1-A56D-98D90503267A}" srcOrd="1" destOrd="0" presId="urn:microsoft.com/office/officeart/2005/8/layout/hierarchy1"/>
    <dgm:cxn modelId="{189987D0-1E30-4308-9F0F-513E03230652}" type="presParOf" srcId="{1D4C78D0-27EB-4DD7-8418-43ECA3AE8B61}" destId="{9D63E279-B58A-4C27-9871-0880C293D12A}" srcOrd="1" destOrd="0" presId="urn:microsoft.com/office/officeart/2005/8/layout/hierarchy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3F54D3B-14C8-4CC3-AACD-95A9A442A54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4504391-2D0E-444B-8641-9BAF33A900F4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600" dirty="0">
              <a:latin typeface="+mn-lt"/>
            </a:rPr>
            <a:t>Shareholder to </a:t>
          </a:r>
          <a:r>
            <a:rPr lang="en-US" sz="1600" dirty="0" smtClean="0">
              <a:latin typeface="+mn-lt"/>
            </a:rPr>
            <a:t>make off-market transfer of shares to Escrow Open offer </a:t>
          </a:r>
          <a:r>
            <a:rPr lang="en-US" sz="1600" dirty="0" err="1" smtClean="0">
              <a:latin typeface="+mn-lt"/>
            </a:rPr>
            <a:t>Demat</a:t>
          </a:r>
          <a:r>
            <a:rPr lang="en-US" sz="1600" dirty="0" smtClean="0">
              <a:latin typeface="+mn-lt"/>
            </a:rPr>
            <a:t> account (account details given in Letter of Offer</a:t>
          </a:r>
          <a:r>
            <a:rPr lang="en-US" sz="1400" dirty="0" smtClean="0">
              <a:latin typeface="+mn-lt"/>
            </a:rPr>
            <a:t>)</a:t>
          </a:r>
          <a:endParaRPr lang="en-US" sz="1400" dirty="0">
            <a:latin typeface="+mn-lt"/>
          </a:endParaRPr>
        </a:p>
      </dgm:t>
    </dgm:pt>
    <dgm:pt modelId="{90100F15-2B9C-4B68-880E-1D02DDA3A74B}" type="parTrans" cxnId="{5B8D5E06-5C86-4A18-A454-B7EF094B627E}">
      <dgm:prSet/>
      <dgm:spPr/>
      <dgm:t>
        <a:bodyPr/>
        <a:lstStyle/>
        <a:p>
          <a:endParaRPr lang="en-US" sz="1000"/>
        </a:p>
      </dgm:t>
    </dgm:pt>
    <dgm:pt modelId="{348473A9-4C0B-4814-9FB1-31D0A96FBA72}" type="sibTrans" cxnId="{5B8D5E06-5C86-4A18-A454-B7EF094B627E}">
      <dgm:prSet custT="1"/>
      <dgm:spPr/>
      <dgm:t>
        <a:bodyPr/>
        <a:lstStyle/>
        <a:p>
          <a:endParaRPr lang="en-US" sz="1000"/>
        </a:p>
      </dgm:t>
    </dgm:pt>
    <dgm:pt modelId="{DBA5E81D-ECE7-4DE1-907F-7A8166A0D05E}">
      <dgm:prSet phldrT="[Text]" custT="1"/>
      <dgm:spPr>
        <a:solidFill>
          <a:srgbClr val="81A6D0"/>
        </a:solidFill>
      </dgm:spPr>
      <dgm:t>
        <a:bodyPr/>
        <a:lstStyle/>
        <a:p>
          <a:r>
            <a:rPr lang="en-US" sz="1600" dirty="0" smtClean="0">
              <a:latin typeface="+mn-lt"/>
            </a:rPr>
            <a:t>Shareholder to send Form of Acceptance-cum-Acknowledgment to collection centers of RTA</a:t>
          </a:r>
          <a:endParaRPr lang="en-US" sz="1600" dirty="0">
            <a:latin typeface="+mn-lt"/>
          </a:endParaRPr>
        </a:p>
      </dgm:t>
    </dgm:pt>
    <dgm:pt modelId="{82CF400D-D1C3-448A-99E7-3C3814F12CF7}" type="parTrans" cxnId="{433A9405-4755-4BA2-8CFC-0740F21F2628}">
      <dgm:prSet/>
      <dgm:spPr/>
      <dgm:t>
        <a:bodyPr/>
        <a:lstStyle/>
        <a:p>
          <a:endParaRPr lang="en-US" sz="1000"/>
        </a:p>
      </dgm:t>
    </dgm:pt>
    <dgm:pt modelId="{0D31CF2C-10D4-4C57-B596-74BF56F6EAFB}" type="sibTrans" cxnId="{433A9405-4755-4BA2-8CFC-0740F21F2628}">
      <dgm:prSet custT="1"/>
      <dgm:spPr/>
      <dgm:t>
        <a:bodyPr/>
        <a:lstStyle/>
        <a:p>
          <a:endParaRPr lang="en-US" sz="1000"/>
        </a:p>
      </dgm:t>
    </dgm:pt>
    <dgm:pt modelId="{A5DEDB4A-E8DC-4532-B430-C40AD610A325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600" dirty="0" smtClean="0">
              <a:latin typeface="+mn-lt"/>
            </a:rPr>
            <a:t>Shareholder holding physical shares shall send Original certificates, duly signed transfer deed, copy of PAN card to RTA</a:t>
          </a:r>
          <a:endParaRPr lang="en-US" sz="1600" dirty="0">
            <a:latin typeface="+mn-lt"/>
          </a:endParaRPr>
        </a:p>
      </dgm:t>
    </dgm:pt>
    <dgm:pt modelId="{41C57761-0CD0-4956-AEBA-66E5B91462A8}" type="parTrans" cxnId="{569A3C00-5185-4DF7-AF9D-720AA702F290}">
      <dgm:prSet/>
      <dgm:spPr/>
      <dgm:t>
        <a:bodyPr/>
        <a:lstStyle/>
        <a:p>
          <a:endParaRPr lang="en-US" sz="1000"/>
        </a:p>
      </dgm:t>
    </dgm:pt>
    <dgm:pt modelId="{EAEF9A74-55C5-4FA5-B392-DABEA70B58D6}" type="sibTrans" cxnId="{569A3C00-5185-4DF7-AF9D-720AA702F290}">
      <dgm:prSet/>
      <dgm:spPr/>
      <dgm:t>
        <a:bodyPr/>
        <a:lstStyle/>
        <a:p>
          <a:endParaRPr lang="en-US" sz="1000"/>
        </a:p>
      </dgm:t>
    </dgm:pt>
    <dgm:pt modelId="{196308E1-6337-400B-9C3A-613A3D3FF6AE}" type="pres">
      <dgm:prSet presAssocID="{03F54D3B-14C8-4CC3-AACD-95A9A442A54B}" presName="Name0" presStyleCnt="0">
        <dgm:presLayoutVars>
          <dgm:dir/>
          <dgm:resizeHandles val="exact"/>
        </dgm:presLayoutVars>
      </dgm:prSet>
      <dgm:spPr/>
    </dgm:pt>
    <dgm:pt modelId="{5031AB10-AA9F-42D9-A285-EC196FC2C67A}" type="pres">
      <dgm:prSet presAssocID="{94504391-2D0E-444B-8641-9BAF33A900F4}" presName="node" presStyleLbl="node1" presStyleIdx="0" presStyleCnt="3" custLinFactNeighborX="14517" custLinFactNeighborY="-16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9DE160-8A3D-4AF8-B14A-A295AC535A4B}" type="pres">
      <dgm:prSet presAssocID="{348473A9-4C0B-4814-9FB1-31D0A96FBA72}" presName="sibTrans" presStyleLbl="sibTrans2D1" presStyleIdx="0" presStyleCnt="2"/>
      <dgm:spPr/>
      <dgm:t>
        <a:bodyPr/>
        <a:lstStyle/>
        <a:p>
          <a:endParaRPr lang="en-US"/>
        </a:p>
      </dgm:t>
    </dgm:pt>
    <dgm:pt modelId="{6C1E49FA-483D-4AEE-B739-99BCBE07D518}" type="pres">
      <dgm:prSet presAssocID="{348473A9-4C0B-4814-9FB1-31D0A96FBA72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4EE0B2B6-57EE-4B2F-B91E-06BF7EE8EA4A}" type="pres">
      <dgm:prSet presAssocID="{DBA5E81D-ECE7-4DE1-907F-7A8166A0D05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C864FF-AA1E-4F2A-80AC-2B157D746CE3}" type="pres">
      <dgm:prSet presAssocID="{0D31CF2C-10D4-4C57-B596-74BF56F6EAFB}" presName="sibTrans" presStyleLbl="sibTrans2D1" presStyleIdx="1" presStyleCnt="2"/>
      <dgm:spPr/>
      <dgm:t>
        <a:bodyPr/>
        <a:lstStyle/>
        <a:p>
          <a:endParaRPr lang="en-US"/>
        </a:p>
      </dgm:t>
    </dgm:pt>
    <dgm:pt modelId="{18D1A2CF-01AB-4448-9069-635E0BC0610A}" type="pres">
      <dgm:prSet presAssocID="{0D31CF2C-10D4-4C57-B596-74BF56F6EAFB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208BFE3B-E616-46F1-A02B-DC9D5D75AE30}" type="pres">
      <dgm:prSet presAssocID="{A5DEDB4A-E8DC-4532-B430-C40AD610A325}" presName="node" presStyleLbl="node1" presStyleIdx="2" presStyleCnt="3" custLinFactNeighborX="-6530" custLinFactNeighborY="8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DC8C510-9DDB-46F3-B7AF-559E5B898B38}" type="presOf" srcId="{0D31CF2C-10D4-4C57-B596-74BF56F6EAFB}" destId="{18D1A2CF-01AB-4448-9069-635E0BC0610A}" srcOrd="1" destOrd="0" presId="urn:microsoft.com/office/officeart/2005/8/layout/process1"/>
    <dgm:cxn modelId="{8550E7D5-6FD8-4846-8F97-F387F4FE808E}" type="presOf" srcId="{348473A9-4C0B-4814-9FB1-31D0A96FBA72}" destId="{379DE160-8A3D-4AF8-B14A-A295AC535A4B}" srcOrd="0" destOrd="0" presId="urn:microsoft.com/office/officeart/2005/8/layout/process1"/>
    <dgm:cxn modelId="{EF71743A-9798-492C-80B7-77430727D6E9}" type="presOf" srcId="{A5DEDB4A-E8DC-4532-B430-C40AD610A325}" destId="{208BFE3B-E616-46F1-A02B-DC9D5D75AE30}" srcOrd="0" destOrd="0" presId="urn:microsoft.com/office/officeart/2005/8/layout/process1"/>
    <dgm:cxn modelId="{5D29FB75-9D3D-46EA-B4BB-56C22E78AE70}" type="presOf" srcId="{94504391-2D0E-444B-8641-9BAF33A900F4}" destId="{5031AB10-AA9F-42D9-A285-EC196FC2C67A}" srcOrd="0" destOrd="0" presId="urn:microsoft.com/office/officeart/2005/8/layout/process1"/>
    <dgm:cxn modelId="{7FF0D83B-DC4D-481D-9DF1-83B227E63A43}" type="presOf" srcId="{0D31CF2C-10D4-4C57-B596-74BF56F6EAFB}" destId="{BBC864FF-AA1E-4F2A-80AC-2B157D746CE3}" srcOrd="0" destOrd="0" presId="urn:microsoft.com/office/officeart/2005/8/layout/process1"/>
    <dgm:cxn modelId="{5B8D5E06-5C86-4A18-A454-B7EF094B627E}" srcId="{03F54D3B-14C8-4CC3-AACD-95A9A442A54B}" destId="{94504391-2D0E-444B-8641-9BAF33A900F4}" srcOrd="0" destOrd="0" parTransId="{90100F15-2B9C-4B68-880E-1D02DDA3A74B}" sibTransId="{348473A9-4C0B-4814-9FB1-31D0A96FBA72}"/>
    <dgm:cxn modelId="{B796E301-4D5A-4EE7-AA2D-AA37DB50BCE7}" type="presOf" srcId="{DBA5E81D-ECE7-4DE1-907F-7A8166A0D05E}" destId="{4EE0B2B6-57EE-4B2F-B91E-06BF7EE8EA4A}" srcOrd="0" destOrd="0" presId="urn:microsoft.com/office/officeart/2005/8/layout/process1"/>
    <dgm:cxn modelId="{DD08F292-BD4D-472E-BD57-55CFD22C593F}" type="presOf" srcId="{348473A9-4C0B-4814-9FB1-31D0A96FBA72}" destId="{6C1E49FA-483D-4AEE-B739-99BCBE07D518}" srcOrd="1" destOrd="0" presId="urn:microsoft.com/office/officeart/2005/8/layout/process1"/>
    <dgm:cxn modelId="{569A3C00-5185-4DF7-AF9D-720AA702F290}" srcId="{03F54D3B-14C8-4CC3-AACD-95A9A442A54B}" destId="{A5DEDB4A-E8DC-4532-B430-C40AD610A325}" srcOrd="2" destOrd="0" parTransId="{41C57761-0CD0-4956-AEBA-66E5B91462A8}" sibTransId="{EAEF9A74-55C5-4FA5-B392-DABEA70B58D6}"/>
    <dgm:cxn modelId="{8AEA7F53-B73E-439B-9946-2AC3F7ED67A4}" type="presOf" srcId="{03F54D3B-14C8-4CC3-AACD-95A9A442A54B}" destId="{196308E1-6337-400B-9C3A-613A3D3FF6AE}" srcOrd="0" destOrd="0" presId="urn:microsoft.com/office/officeart/2005/8/layout/process1"/>
    <dgm:cxn modelId="{433A9405-4755-4BA2-8CFC-0740F21F2628}" srcId="{03F54D3B-14C8-4CC3-AACD-95A9A442A54B}" destId="{DBA5E81D-ECE7-4DE1-907F-7A8166A0D05E}" srcOrd="1" destOrd="0" parTransId="{82CF400D-D1C3-448A-99E7-3C3814F12CF7}" sibTransId="{0D31CF2C-10D4-4C57-B596-74BF56F6EAFB}"/>
    <dgm:cxn modelId="{B5E5BCC9-7856-439B-9266-D6446B8A9E93}" type="presParOf" srcId="{196308E1-6337-400B-9C3A-613A3D3FF6AE}" destId="{5031AB10-AA9F-42D9-A285-EC196FC2C67A}" srcOrd="0" destOrd="0" presId="urn:microsoft.com/office/officeart/2005/8/layout/process1"/>
    <dgm:cxn modelId="{3815A3AF-F288-477B-AB4C-5357B478A29F}" type="presParOf" srcId="{196308E1-6337-400B-9C3A-613A3D3FF6AE}" destId="{379DE160-8A3D-4AF8-B14A-A295AC535A4B}" srcOrd="1" destOrd="0" presId="urn:microsoft.com/office/officeart/2005/8/layout/process1"/>
    <dgm:cxn modelId="{2A4ADA38-F965-43FD-A4ED-3A12C2A3B285}" type="presParOf" srcId="{379DE160-8A3D-4AF8-B14A-A295AC535A4B}" destId="{6C1E49FA-483D-4AEE-B739-99BCBE07D518}" srcOrd="0" destOrd="0" presId="urn:microsoft.com/office/officeart/2005/8/layout/process1"/>
    <dgm:cxn modelId="{3A03EE2A-336A-46EE-8284-1D10F3977549}" type="presParOf" srcId="{196308E1-6337-400B-9C3A-613A3D3FF6AE}" destId="{4EE0B2B6-57EE-4B2F-B91E-06BF7EE8EA4A}" srcOrd="2" destOrd="0" presId="urn:microsoft.com/office/officeart/2005/8/layout/process1"/>
    <dgm:cxn modelId="{0D2BB68E-9212-4569-AD40-ADB66302E811}" type="presParOf" srcId="{196308E1-6337-400B-9C3A-613A3D3FF6AE}" destId="{BBC864FF-AA1E-4F2A-80AC-2B157D746CE3}" srcOrd="3" destOrd="0" presId="urn:microsoft.com/office/officeart/2005/8/layout/process1"/>
    <dgm:cxn modelId="{BCA6D7E8-211A-44B4-BE8D-5CF95FFC1EF3}" type="presParOf" srcId="{BBC864FF-AA1E-4F2A-80AC-2B157D746CE3}" destId="{18D1A2CF-01AB-4448-9069-635E0BC0610A}" srcOrd="0" destOrd="0" presId="urn:microsoft.com/office/officeart/2005/8/layout/process1"/>
    <dgm:cxn modelId="{2C023CDE-4719-44CE-BE44-DA331EB382EE}" type="presParOf" srcId="{196308E1-6337-400B-9C3A-613A3D3FF6AE}" destId="{208BFE3B-E616-46F1-A02B-DC9D5D75AE3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3F54D3B-14C8-4CC3-AACD-95A9A442A54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4504391-2D0E-444B-8641-9BAF33A900F4}">
      <dgm:prSet phldrT="[Text]" custT="1"/>
      <dgm:spPr>
        <a:xfrm>
          <a:off x="4822" y="198452"/>
          <a:ext cx="1441341" cy="986418"/>
        </a:xfrm>
        <a:solidFill>
          <a:srgbClr val="81A6D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600" dirty="0">
              <a:solidFill>
                <a:prstClr val="white"/>
              </a:solidFill>
              <a:latin typeface="Calibri"/>
              <a:ea typeface="+mn-ea"/>
              <a:cs typeface="+mn-cs"/>
            </a:rPr>
            <a:t>Direct transfer of accepted shares to Company’s A/C</a:t>
          </a:r>
        </a:p>
      </dgm:t>
    </dgm:pt>
    <dgm:pt modelId="{90100F15-2B9C-4B68-880E-1D02DDA3A74B}" type="parTrans" cxnId="{5B8D5E06-5C86-4A18-A454-B7EF094B627E}">
      <dgm:prSet/>
      <dgm:spPr/>
      <dgm:t>
        <a:bodyPr/>
        <a:lstStyle/>
        <a:p>
          <a:endParaRPr lang="en-US" sz="1000">
            <a:latin typeface="Calibri" pitchFamily="34" charset="0"/>
          </a:endParaRPr>
        </a:p>
      </dgm:t>
    </dgm:pt>
    <dgm:pt modelId="{348473A9-4C0B-4814-9FB1-31D0A96FBA72}" type="sibTrans" cxnId="{5B8D5E06-5C86-4A18-A454-B7EF094B627E}">
      <dgm:prSet custT="1"/>
      <dgm:spPr>
        <a:xfrm flipH="1">
          <a:off x="1590297" y="512935"/>
          <a:ext cx="305564" cy="357452"/>
        </a:xfr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 sz="1000">
            <a:solidFill>
              <a:sysClr val="window" lastClr="FFFFFF"/>
            </a:solidFill>
            <a:latin typeface="Calibri" pitchFamily="34" charset="0"/>
            <a:ea typeface="+mn-ea"/>
            <a:cs typeface="+mn-cs"/>
          </a:endParaRPr>
        </a:p>
      </dgm:t>
    </dgm:pt>
    <dgm:pt modelId="{DBA5E81D-ECE7-4DE1-907F-7A8166A0D05E}">
      <dgm:prSet phldrT="[Text]" custT="1"/>
      <dgm:spPr>
        <a:xfrm>
          <a:off x="2022700" y="198452"/>
          <a:ext cx="1441341" cy="986418"/>
        </a:xfrm>
        <a:solidFill>
          <a:schemeClr val="accent2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600" dirty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Settlement Date</a:t>
          </a:r>
        </a:p>
      </dgm:t>
    </dgm:pt>
    <dgm:pt modelId="{82CF400D-D1C3-448A-99E7-3C3814F12CF7}" type="parTrans" cxnId="{433A9405-4755-4BA2-8CFC-0740F21F2628}">
      <dgm:prSet/>
      <dgm:spPr/>
      <dgm:t>
        <a:bodyPr/>
        <a:lstStyle/>
        <a:p>
          <a:endParaRPr lang="en-US" sz="1000">
            <a:latin typeface="Calibri" pitchFamily="34" charset="0"/>
          </a:endParaRPr>
        </a:p>
      </dgm:t>
    </dgm:pt>
    <dgm:pt modelId="{0D31CF2C-10D4-4C57-B596-74BF56F6EAFB}" type="sibTrans" cxnId="{433A9405-4755-4BA2-8CFC-0740F21F2628}">
      <dgm:prSet custT="1"/>
      <dgm:spPr>
        <a:xfrm flipH="1">
          <a:off x="3608175" y="512935"/>
          <a:ext cx="305564" cy="357452"/>
        </a:xfr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 sz="1000">
            <a:solidFill>
              <a:sysClr val="window" lastClr="FFFFFF"/>
            </a:solidFill>
            <a:latin typeface="Calibri" pitchFamily="34" charset="0"/>
            <a:ea typeface="+mn-ea"/>
            <a:cs typeface="+mn-cs"/>
          </a:endParaRPr>
        </a:p>
      </dgm:t>
    </dgm:pt>
    <dgm:pt modelId="{A5DEDB4A-E8DC-4532-B430-C40AD610A325}">
      <dgm:prSet phldrT="[Text]" custT="1"/>
      <dgm:spPr>
        <a:xfrm>
          <a:off x="4040578" y="198452"/>
          <a:ext cx="1441341" cy="986418"/>
        </a:xfrm>
        <a:solidFill>
          <a:srgbClr val="81A6D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600" dirty="0" smtClean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Open Offer Closure</a:t>
          </a:r>
          <a:endParaRPr lang="en-US" sz="1600" dirty="0">
            <a:solidFill>
              <a:schemeClr val="bg1"/>
            </a:solidFill>
            <a:latin typeface="Calibri" pitchFamily="34" charset="0"/>
            <a:ea typeface="+mn-ea"/>
            <a:cs typeface="+mn-cs"/>
          </a:endParaRPr>
        </a:p>
        <a:p>
          <a:r>
            <a:rPr lang="en-US" sz="1600" dirty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+</a:t>
          </a:r>
        </a:p>
        <a:p>
          <a:r>
            <a:rPr lang="en-US" sz="1600" dirty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Finalization of Basis of Acceptance </a:t>
          </a:r>
        </a:p>
      </dgm:t>
    </dgm:pt>
    <dgm:pt modelId="{41C57761-0CD0-4956-AEBA-66E5B91462A8}" type="parTrans" cxnId="{569A3C00-5185-4DF7-AF9D-720AA702F290}">
      <dgm:prSet/>
      <dgm:spPr/>
      <dgm:t>
        <a:bodyPr/>
        <a:lstStyle/>
        <a:p>
          <a:endParaRPr lang="en-US" sz="1000">
            <a:latin typeface="Calibri" pitchFamily="34" charset="0"/>
          </a:endParaRPr>
        </a:p>
      </dgm:t>
    </dgm:pt>
    <dgm:pt modelId="{EAEF9A74-55C5-4FA5-B392-DABEA70B58D6}" type="sibTrans" cxnId="{569A3C00-5185-4DF7-AF9D-720AA702F290}">
      <dgm:prSet/>
      <dgm:spPr/>
      <dgm:t>
        <a:bodyPr/>
        <a:lstStyle/>
        <a:p>
          <a:endParaRPr lang="en-US" sz="1000">
            <a:latin typeface="Calibri" pitchFamily="34" charset="0"/>
          </a:endParaRPr>
        </a:p>
      </dgm:t>
    </dgm:pt>
    <dgm:pt modelId="{196308E1-6337-400B-9C3A-613A3D3FF6AE}" type="pres">
      <dgm:prSet presAssocID="{03F54D3B-14C8-4CC3-AACD-95A9A442A54B}" presName="Name0" presStyleCnt="0">
        <dgm:presLayoutVars>
          <dgm:dir/>
          <dgm:resizeHandles val="exact"/>
        </dgm:presLayoutVars>
      </dgm:prSet>
      <dgm:spPr/>
    </dgm:pt>
    <dgm:pt modelId="{5031AB10-AA9F-42D9-A285-EC196FC2C67A}" type="pres">
      <dgm:prSet presAssocID="{94504391-2D0E-444B-8641-9BAF33A900F4}" presName="node" presStyleLbl="node1" presStyleIdx="0" presStyleCnt="3" custLinFactNeighborX="8855" custLinFactNeighborY="-7019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379DE160-8A3D-4AF8-B14A-A295AC535A4B}" type="pres">
      <dgm:prSet presAssocID="{348473A9-4C0B-4814-9FB1-31D0A96FBA72}" presName="sibTrans" presStyleLbl="sibTrans2D1" presStyleIdx="0" presStyleCnt="2" custFlipHor="1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6C1E49FA-483D-4AEE-B739-99BCBE07D518}" type="pres">
      <dgm:prSet presAssocID="{348473A9-4C0B-4814-9FB1-31D0A96FBA72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4EE0B2B6-57EE-4B2F-B91E-06BF7EE8EA4A}" type="pres">
      <dgm:prSet presAssocID="{DBA5E81D-ECE7-4DE1-907F-7A8166A0D05E}" presName="node" presStyleLbl="node1" presStyleIdx="1" presStyleCnt="3" custLinFactNeighborX="-174" custLinFactNeighborY="1509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BBC864FF-AA1E-4F2A-80AC-2B157D746CE3}" type="pres">
      <dgm:prSet presAssocID="{0D31CF2C-10D4-4C57-B596-74BF56F6EAFB}" presName="sibTrans" presStyleLbl="sibTrans2D1" presStyleIdx="1" presStyleCnt="2" custFlipHor="1" custLinFactNeighborX="-8203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18D1A2CF-01AB-4448-9069-635E0BC0610A}" type="pres">
      <dgm:prSet presAssocID="{0D31CF2C-10D4-4C57-B596-74BF56F6EAFB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208BFE3B-E616-46F1-A02B-DC9D5D75AE30}" type="pres">
      <dgm:prSet presAssocID="{A5DEDB4A-E8DC-4532-B430-C40AD610A325}" presName="node" presStyleLbl="node1" presStyleIdx="2" presStyleCnt="3" custLinFactNeighborX="-15618" custLinFactNeighborY="1213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</dgm:ptLst>
  <dgm:cxnLst>
    <dgm:cxn modelId="{E87D17B7-2E82-4EDB-998F-842E8AE26D84}" type="presOf" srcId="{94504391-2D0E-444B-8641-9BAF33A900F4}" destId="{5031AB10-AA9F-42D9-A285-EC196FC2C67A}" srcOrd="0" destOrd="0" presId="urn:microsoft.com/office/officeart/2005/8/layout/process1"/>
    <dgm:cxn modelId="{5B8D5E06-5C86-4A18-A454-B7EF094B627E}" srcId="{03F54D3B-14C8-4CC3-AACD-95A9A442A54B}" destId="{94504391-2D0E-444B-8641-9BAF33A900F4}" srcOrd="0" destOrd="0" parTransId="{90100F15-2B9C-4B68-880E-1D02DDA3A74B}" sibTransId="{348473A9-4C0B-4814-9FB1-31D0A96FBA72}"/>
    <dgm:cxn modelId="{EA975A60-F1C5-4D51-90F1-E2010CC5FBC0}" type="presOf" srcId="{348473A9-4C0B-4814-9FB1-31D0A96FBA72}" destId="{6C1E49FA-483D-4AEE-B739-99BCBE07D518}" srcOrd="1" destOrd="0" presId="urn:microsoft.com/office/officeart/2005/8/layout/process1"/>
    <dgm:cxn modelId="{18B00A34-BEE9-4409-BDC5-DF8BF7A601C7}" type="presOf" srcId="{0D31CF2C-10D4-4C57-B596-74BF56F6EAFB}" destId="{18D1A2CF-01AB-4448-9069-635E0BC0610A}" srcOrd="1" destOrd="0" presId="urn:microsoft.com/office/officeart/2005/8/layout/process1"/>
    <dgm:cxn modelId="{50231F0B-A03B-4A38-903E-E7F1CA5C57EE}" type="presOf" srcId="{A5DEDB4A-E8DC-4532-B430-C40AD610A325}" destId="{208BFE3B-E616-46F1-A02B-DC9D5D75AE30}" srcOrd="0" destOrd="0" presId="urn:microsoft.com/office/officeart/2005/8/layout/process1"/>
    <dgm:cxn modelId="{DB913A10-F1F2-487B-88D4-23A780B01223}" type="presOf" srcId="{348473A9-4C0B-4814-9FB1-31D0A96FBA72}" destId="{379DE160-8A3D-4AF8-B14A-A295AC535A4B}" srcOrd="0" destOrd="0" presId="urn:microsoft.com/office/officeart/2005/8/layout/process1"/>
    <dgm:cxn modelId="{569A3C00-5185-4DF7-AF9D-720AA702F290}" srcId="{03F54D3B-14C8-4CC3-AACD-95A9A442A54B}" destId="{A5DEDB4A-E8DC-4532-B430-C40AD610A325}" srcOrd="2" destOrd="0" parTransId="{41C57761-0CD0-4956-AEBA-66E5B91462A8}" sibTransId="{EAEF9A74-55C5-4FA5-B392-DABEA70B58D6}"/>
    <dgm:cxn modelId="{6FF2F001-E755-4FD9-BE87-153809E8CF52}" type="presOf" srcId="{0D31CF2C-10D4-4C57-B596-74BF56F6EAFB}" destId="{BBC864FF-AA1E-4F2A-80AC-2B157D746CE3}" srcOrd="0" destOrd="0" presId="urn:microsoft.com/office/officeart/2005/8/layout/process1"/>
    <dgm:cxn modelId="{433A9405-4755-4BA2-8CFC-0740F21F2628}" srcId="{03F54D3B-14C8-4CC3-AACD-95A9A442A54B}" destId="{DBA5E81D-ECE7-4DE1-907F-7A8166A0D05E}" srcOrd="1" destOrd="0" parTransId="{82CF400D-D1C3-448A-99E7-3C3814F12CF7}" sibTransId="{0D31CF2C-10D4-4C57-B596-74BF56F6EAFB}"/>
    <dgm:cxn modelId="{7779215E-C554-4A23-A8CC-5A63681D03ED}" type="presOf" srcId="{DBA5E81D-ECE7-4DE1-907F-7A8166A0D05E}" destId="{4EE0B2B6-57EE-4B2F-B91E-06BF7EE8EA4A}" srcOrd="0" destOrd="0" presId="urn:microsoft.com/office/officeart/2005/8/layout/process1"/>
    <dgm:cxn modelId="{65F5F4D0-E224-47E9-B33D-2FE3151ADE36}" type="presOf" srcId="{03F54D3B-14C8-4CC3-AACD-95A9A442A54B}" destId="{196308E1-6337-400B-9C3A-613A3D3FF6AE}" srcOrd="0" destOrd="0" presId="urn:microsoft.com/office/officeart/2005/8/layout/process1"/>
    <dgm:cxn modelId="{BF014D06-61E6-4EE1-94E3-6970AEF3DB19}" type="presParOf" srcId="{196308E1-6337-400B-9C3A-613A3D3FF6AE}" destId="{5031AB10-AA9F-42D9-A285-EC196FC2C67A}" srcOrd="0" destOrd="0" presId="urn:microsoft.com/office/officeart/2005/8/layout/process1"/>
    <dgm:cxn modelId="{0D23B906-B37F-4C32-8951-9C2DF83F0824}" type="presParOf" srcId="{196308E1-6337-400B-9C3A-613A3D3FF6AE}" destId="{379DE160-8A3D-4AF8-B14A-A295AC535A4B}" srcOrd="1" destOrd="0" presId="urn:microsoft.com/office/officeart/2005/8/layout/process1"/>
    <dgm:cxn modelId="{BCA9F6F8-BB6A-4815-86FE-78FBE324FA8D}" type="presParOf" srcId="{379DE160-8A3D-4AF8-B14A-A295AC535A4B}" destId="{6C1E49FA-483D-4AEE-B739-99BCBE07D518}" srcOrd="0" destOrd="0" presId="urn:microsoft.com/office/officeart/2005/8/layout/process1"/>
    <dgm:cxn modelId="{E4C41165-83F3-48D5-9B30-1F2BFA8F97D0}" type="presParOf" srcId="{196308E1-6337-400B-9C3A-613A3D3FF6AE}" destId="{4EE0B2B6-57EE-4B2F-B91E-06BF7EE8EA4A}" srcOrd="2" destOrd="0" presId="urn:microsoft.com/office/officeart/2005/8/layout/process1"/>
    <dgm:cxn modelId="{40CD7C1B-C1CE-4C60-B63F-0DA8E209B85E}" type="presParOf" srcId="{196308E1-6337-400B-9C3A-613A3D3FF6AE}" destId="{BBC864FF-AA1E-4F2A-80AC-2B157D746CE3}" srcOrd="3" destOrd="0" presId="urn:microsoft.com/office/officeart/2005/8/layout/process1"/>
    <dgm:cxn modelId="{3CE1AD32-950C-4CA4-96DC-34549272C237}" type="presParOf" srcId="{BBC864FF-AA1E-4F2A-80AC-2B157D746CE3}" destId="{18D1A2CF-01AB-4448-9069-635E0BC0610A}" srcOrd="0" destOrd="0" presId="urn:microsoft.com/office/officeart/2005/8/layout/process1"/>
    <dgm:cxn modelId="{763D34C7-3F55-4ACD-B8A7-3A12485A49AA}" type="presParOf" srcId="{196308E1-6337-400B-9C3A-613A3D3FF6AE}" destId="{208BFE3B-E616-46F1-A02B-DC9D5D75AE30}" srcOrd="4" destOrd="0" presId="urn:microsoft.com/office/officeart/2005/8/layout/process1"/>
  </dgm:cxnLst>
  <dgm:bg>
    <a:effectLst/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3F54D3B-14C8-4CC3-AACD-95A9A442A54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4504391-2D0E-444B-8641-9BAF33A900F4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600" dirty="0">
              <a:latin typeface="+mn-lt"/>
            </a:rPr>
            <a:t>Receipt </a:t>
          </a:r>
          <a:r>
            <a:rPr lang="en-US" sz="1600" dirty="0">
              <a:solidFill>
                <a:prstClr val="white"/>
              </a:solidFill>
              <a:latin typeface="Calibri"/>
              <a:ea typeface="+mn-ea"/>
              <a:cs typeface="+mn-cs"/>
            </a:rPr>
            <a:t>of </a:t>
          </a:r>
          <a:r>
            <a:rPr lang="en-US" sz="1600" dirty="0" smtClean="0">
              <a:solidFill>
                <a:prstClr val="white"/>
              </a:solidFill>
              <a:latin typeface="Calibri"/>
              <a:ea typeface="+mn-ea"/>
              <a:cs typeface="+mn-cs"/>
            </a:rPr>
            <a:t>consideration </a:t>
          </a:r>
          <a:r>
            <a:rPr lang="en-US" sz="1600" dirty="0">
              <a:solidFill>
                <a:prstClr val="white"/>
              </a:solidFill>
              <a:latin typeface="Calibri"/>
              <a:ea typeface="+mn-ea"/>
              <a:cs typeface="+mn-cs"/>
            </a:rPr>
            <a:t>by the shareholder</a:t>
          </a:r>
          <a:r>
            <a:rPr lang="en-US" sz="1600" dirty="0">
              <a:latin typeface="+mn-lt"/>
            </a:rPr>
            <a:t> </a:t>
          </a:r>
        </a:p>
      </dgm:t>
    </dgm:pt>
    <dgm:pt modelId="{90100F15-2B9C-4B68-880E-1D02DDA3A74B}" type="parTrans" cxnId="{5B8D5E06-5C86-4A18-A454-B7EF094B627E}">
      <dgm:prSet/>
      <dgm:spPr/>
      <dgm:t>
        <a:bodyPr/>
        <a:lstStyle/>
        <a:p>
          <a:endParaRPr lang="en-US" sz="1000"/>
        </a:p>
      </dgm:t>
    </dgm:pt>
    <dgm:pt modelId="{348473A9-4C0B-4814-9FB1-31D0A96FBA72}" type="sibTrans" cxnId="{5B8D5E06-5C86-4A18-A454-B7EF094B627E}">
      <dgm:prSet custT="1"/>
      <dgm:spPr/>
      <dgm:t>
        <a:bodyPr/>
        <a:lstStyle/>
        <a:p>
          <a:endParaRPr lang="en-US" sz="1000"/>
        </a:p>
      </dgm:t>
    </dgm:pt>
    <dgm:pt modelId="{DBA5E81D-ECE7-4DE1-907F-7A8166A0D05E}">
      <dgm:prSet phldrT="[Text]" custT="1"/>
      <dgm:spPr>
        <a:solidFill>
          <a:srgbClr val="81A6D0"/>
        </a:solidFill>
      </dgm:spPr>
      <dgm:t>
        <a:bodyPr/>
        <a:lstStyle/>
        <a:p>
          <a:r>
            <a:rPr lang="en-US" sz="1600" dirty="0">
              <a:solidFill>
                <a:prstClr val="white"/>
              </a:solidFill>
              <a:latin typeface="Calibri"/>
              <a:ea typeface="+mn-ea"/>
              <a:cs typeface="+mn-cs"/>
            </a:rPr>
            <a:t>Return of unaccepted shares back to  the shareholders by the Clearing Corporation</a:t>
          </a:r>
        </a:p>
      </dgm:t>
    </dgm:pt>
    <dgm:pt modelId="{82CF400D-D1C3-448A-99E7-3C3814F12CF7}" type="parTrans" cxnId="{433A9405-4755-4BA2-8CFC-0740F21F2628}">
      <dgm:prSet/>
      <dgm:spPr/>
      <dgm:t>
        <a:bodyPr/>
        <a:lstStyle/>
        <a:p>
          <a:endParaRPr lang="en-US" sz="1000"/>
        </a:p>
      </dgm:t>
    </dgm:pt>
    <dgm:pt modelId="{0D31CF2C-10D4-4C57-B596-74BF56F6EAFB}" type="sibTrans" cxnId="{433A9405-4755-4BA2-8CFC-0740F21F2628}">
      <dgm:prSet custT="1"/>
      <dgm:spPr/>
      <dgm:t>
        <a:bodyPr/>
        <a:lstStyle/>
        <a:p>
          <a:endParaRPr lang="en-US" sz="1000"/>
        </a:p>
      </dgm:t>
    </dgm:pt>
    <dgm:pt modelId="{A5DEDB4A-E8DC-4532-B430-C40AD610A325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600" dirty="0">
              <a:solidFill>
                <a:prstClr val="white"/>
              </a:solidFill>
              <a:latin typeface="Calibri"/>
              <a:ea typeface="+mn-ea"/>
              <a:cs typeface="+mn-cs"/>
            </a:rPr>
            <a:t>Broker to issue contract note to the shareholder</a:t>
          </a:r>
        </a:p>
      </dgm:t>
    </dgm:pt>
    <dgm:pt modelId="{41C57761-0CD0-4956-AEBA-66E5B91462A8}" type="parTrans" cxnId="{569A3C00-5185-4DF7-AF9D-720AA702F290}">
      <dgm:prSet/>
      <dgm:spPr/>
      <dgm:t>
        <a:bodyPr/>
        <a:lstStyle/>
        <a:p>
          <a:endParaRPr lang="en-US" sz="1000"/>
        </a:p>
      </dgm:t>
    </dgm:pt>
    <dgm:pt modelId="{EAEF9A74-55C5-4FA5-B392-DABEA70B58D6}" type="sibTrans" cxnId="{569A3C00-5185-4DF7-AF9D-720AA702F290}">
      <dgm:prSet/>
      <dgm:spPr/>
      <dgm:t>
        <a:bodyPr/>
        <a:lstStyle/>
        <a:p>
          <a:endParaRPr lang="en-US" sz="1000"/>
        </a:p>
      </dgm:t>
    </dgm:pt>
    <dgm:pt modelId="{196308E1-6337-400B-9C3A-613A3D3FF6AE}" type="pres">
      <dgm:prSet presAssocID="{03F54D3B-14C8-4CC3-AACD-95A9A442A54B}" presName="Name0" presStyleCnt="0">
        <dgm:presLayoutVars>
          <dgm:dir/>
          <dgm:resizeHandles val="exact"/>
        </dgm:presLayoutVars>
      </dgm:prSet>
      <dgm:spPr/>
    </dgm:pt>
    <dgm:pt modelId="{5031AB10-AA9F-42D9-A285-EC196FC2C67A}" type="pres">
      <dgm:prSet presAssocID="{94504391-2D0E-444B-8641-9BAF33A900F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9DE160-8A3D-4AF8-B14A-A295AC535A4B}" type="pres">
      <dgm:prSet presAssocID="{348473A9-4C0B-4814-9FB1-31D0A96FBA72}" presName="sibTrans" presStyleLbl="sibTrans2D1" presStyleIdx="0" presStyleCnt="2"/>
      <dgm:spPr/>
      <dgm:t>
        <a:bodyPr/>
        <a:lstStyle/>
        <a:p>
          <a:endParaRPr lang="en-US"/>
        </a:p>
      </dgm:t>
    </dgm:pt>
    <dgm:pt modelId="{6C1E49FA-483D-4AEE-B739-99BCBE07D518}" type="pres">
      <dgm:prSet presAssocID="{348473A9-4C0B-4814-9FB1-31D0A96FBA72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4EE0B2B6-57EE-4B2F-B91E-06BF7EE8EA4A}" type="pres">
      <dgm:prSet presAssocID="{DBA5E81D-ECE7-4DE1-907F-7A8166A0D05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C864FF-AA1E-4F2A-80AC-2B157D746CE3}" type="pres">
      <dgm:prSet presAssocID="{0D31CF2C-10D4-4C57-B596-74BF56F6EAFB}" presName="sibTrans" presStyleLbl="sibTrans2D1" presStyleIdx="1" presStyleCnt="2"/>
      <dgm:spPr/>
      <dgm:t>
        <a:bodyPr/>
        <a:lstStyle/>
        <a:p>
          <a:endParaRPr lang="en-US"/>
        </a:p>
      </dgm:t>
    </dgm:pt>
    <dgm:pt modelId="{18D1A2CF-01AB-4448-9069-635E0BC0610A}" type="pres">
      <dgm:prSet presAssocID="{0D31CF2C-10D4-4C57-B596-74BF56F6EAFB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208BFE3B-E616-46F1-A02B-DC9D5D75AE30}" type="pres">
      <dgm:prSet presAssocID="{A5DEDB4A-E8DC-4532-B430-C40AD610A325}" presName="node" presStyleLbl="node1" presStyleIdx="2" presStyleCnt="3" custLinFactNeighborX="-18281" custLinFactNeighborY="-18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33A9405-4755-4BA2-8CFC-0740F21F2628}" srcId="{03F54D3B-14C8-4CC3-AACD-95A9A442A54B}" destId="{DBA5E81D-ECE7-4DE1-907F-7A8166A0D05E}" srcOrd="1" destOrd="0" parTransId="{82CF400D-D1C3-448A-99E7-3C3814F12CF7}" sibTransId="{0D31CF2C-10D4-4C57-B596-74BF56F6EAFB}"/>
    <dgm:cxn modelId="{70852CFD-A332-4063-89DA-45A03078B117}" type="presOf" srcId="{348473A9-4C0B-4814-9FB1-31D0A96FBA72}" destId="{6C1E49FA-483D-4AEE-B739-99BCBE07D518}" srcOrd="1" destOrd="0" presId="urn:microsoft.com/office/officeart/2005/8/layout/process1"/>
    <dgm:cxn modelId="{CEA39698-DA70-4AD5-9183-EA67E8AE51AE}" type="presOf" srcId="{0D31CF2C-10D4-4C57-B596-74BF56F6EAFB}" destId="{BBC864FF-AA1E-4F2A-80AC-2B157D746CE3}" srcOrd="0" destOrd="0" presId="urn:microsoft.com/office/officeart/2005/8/layout/process1"/>
    <dgm:cxn modelId="{5DEB7C9D-C6D0-4CC6-98C5-35B39DB2045A}" type="presOf" srcId="{0D31CF2C-10D4-4C57-B596-74BF56F6EAFB}" destId="{18D1A2CF-01AB-4448-9069-635E0BC0610A}" srcOrd="1" destOrd="0" presId="urn:microsoft.com/office/officeart/2005/8/layout/process1"/>
    <dgm:cxn modelId="{818412AE-067F-47A3-B178-BDE6C08DD36D}" type="presOf" srcId="{94504391-2D0E-444B-8641-9BAF33A900F4}" destId="{5031AB10-AA9F-42D9-A285-EC196FC2C67A}" srcOrd="0" destOrd="0" presId="urn:microsoft.com/office/officeart/2005/8/layout/process1"/>
    <dgm:cxn modelId="{569A3C00-5185-4DF7-AF9D-720AA702F290}" srcId="{03F54D3B-14C8-4CC3-AACD-95A9A442A54B}" destId="{A5DEDB4A-E8DC-4532-B430-C40AD610A325}" srcOrd="2" destOrd="0" parTransId="{41C57761-0CD0-4956-AEBA-66E5B91462A8}" sibTransId="{EAEF9A74-55C5-4FA5-B392-DABEA70B58D6}"/>
    <dgm:cxn modelId="{2C59D033-D9BA-45B4-8080-F44AB328639B}" type="presOf" srcId="{DBA5E81D-ECE7-4DE1-907F-7A8166A0D05E}" destId="{4EE0B2B6-57EE-4B2F-B91E-06BF7EE8EA4A}" srcOrd="0" destOrd="0" presId="urn:microsoft.com/office/officeart/2005/8/layout/process1"/>
    <dgm:cxn modelId="{A17B4FA7-F051-4098-977F-DF4495E3D67B}" type="presOf" srcId="{A5DEDB4A-E8DC-4532-B430-C40AD610A325}" destId="{208BFE3B-E616-46F1-A02B-DC9D5D75AE30}" srcOrd="0" destOrd="0" presId="urn:microsoft.com/office/officeart/2005/8/layout/process1"/>
    <dgm:cxn modelId="{9C8B1EB8-CFFA-4624-875D-CD5655BC2560}" type="presOf" srcId="{03F54D3B-14C8-4CC3-AACD-95A9A442A54B}" destId="{196308E1-6337-400B-9C3A-613A3D3FF6AE}" srcOrd="0" destOrd="0" presId="urn:microsoft.com/office/officeart/2005/8/layout/process1"/>
    <dgm:cxn modelId="{54545091-6813-4B54-BE1D-5BCE8DEE3B2D}" type="presOf" srcId="{348473A9-4C0B-4814-9FB1-31D0A96FBA72}" destId="{379DE160-8A3D-4AF8-B14A-A295AC535A4B}" srcOrd="0" destOrd="0" presId="urn:microsoft.com/office/officeart/2005/8/layout/process1"/>
    <dgm:cxn modelId="{5B8D5E06-5C86-4A18-A454-B7EF094B627E}" srcId="{03F54D3B-14C8-4CC3-AACD-95A9A442A54B}" destId="{94504391-2D0E-444B-8641-9BAF33A900F4}" srcOrd="0" destOrd="0" parTransId="{90100F15-2B9C-4B68-880E-1D02DDA3A74B}" sibTransId="{348473A9-4C0B-4814-9FB1-31D0A96FBA72}"/>
    <dgm:cxn modelId="{82FAA93F-BD05-4D51-ADCE-DF71A4A9C2AB}" type="presParOf" srcId="{196308E1-6337-400B-9C3A-613A3D3FF6AE}" destId="{5031AB10-AA9F-42D9-A285-EC196FC2C67A}" srcOrd="0" destOrd="0" presId="urn:microsoft.com/office/officeart/2005/8/layout/process1"/>
    <dgm:cxn modelId="{3425B355-FF20-42AA-AF15-A5E3AA7665F2}" type="presParOf" srcId="{196308E1-6337-400B-9C3A-613A3D3FF6AE}" destId="{379DE160-8A3D-4AF8-B14A-A295AC535A4B}" srcOrd="1" destOrd="0" presId="urn:microsoft.com/office/officeart/2005/8/layout/process1"/>
    <dgm:cxn modelId="{D0B197F6-6E44-4F65-9F1C-84E6568B1CD0}" type="presParOf" srcId="{379DE160-8A3D-4AF8-B14A-A295AC535A4B}" destId="{6C1E49FA-483D-4AEE-B739-99BCBE07D518}" srcOrd="0" destOrd="0" presId="urn:microsoft.com/office/officeart/2005/8/layout/process1"/>
    <dgm:cxn modelId="{59C98C82-942D-4DF9-8E33-E1BA6C4A112F}" type="presParOf" srcId="{196308E1-6337-400B-9C3A-613A3D3FF6AE}" destId="{4EE0B2B6-57EE-4B2F-B91E-06BF7EE8EA4A}" srcOrd="2" destOrd="0" presId="urn:microsoft.com/office/officeart/2005/8/layout/process1"/>
    <dgm:cxn modelId="{FC026811-164A-48FC-9186-14AB38AEEAC2}" type="presParOf" srcId="{196308E1-6337-400B-9C3A-613A3D3FF6AE}" destId="{BBC864FF-AA1E-4F2A-80AC-2B157D746CE3}" srcOrd="3" destOrd="0" presId="urn:microsoft.com/office/officeart/2005/8/layout/process1"/>
    <dgm:cxn modelId="{8F23772D-202D-46BE-9D09-7612A837C78D}" type="presParOf" srcId="{BBC864FF-AA1E-4F2A-80AC-2B157D746CE3}" destId="{18D1A2CF-01AB-4448-9069-635E0BC0610A}" srcOrd="0" destOrd="0" presId="urn:microsoft.com/office/officeart/2005/8/layout/process1"/>
    <dgm:cxn modelId="{E1988DBF-6054-43D7-B539-8982EF2519B6}" type="presParOf" srcId="{196308E1-6337-400B-9C3A-613A3D3FF6AE}" destId="{208BFE3B-E616-46F1-A02B-DC9D5D75AE3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67B2AC-B336-4B34-935D-1C94261F38A7}">
      <dsp:nvSpPr>
        <dsp:cNvPr id="0" name=""/>
        <dsp:cNvSpPr/>
      </dsp:nvSpPr>
      <dsp:spPr>
        <a:xfrm>
          <a:off x="0" y="194258"/>
          <a:ext cx="2047875" cy="8412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lvl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Maximum Buy-back Limit</a:t>
          </a:r>
          <a:endParaRPr lang="en-US" sz="2300" kern="1200" dirty="0"/>
        </a:p>
      </dsp:txBody>
      <dsp:txXfrm>
        <a:off x="0" y="194258"/>
        <a:ext cx="2047875" cy="841276"/>
      </dsp:txXfrm>
    </dsp:sp>
    <dsp:sp modelId="{76766039-05ED-42A8-A3ED-232E70E18A29}">
      <dsp:nvSpPr>
        <dsp:cNvPr id="0" name=""/>
        <dsp:cNvSpPr/>
      </dsp:nvSpPr>
      <dsp:spPr>
        <a:xfrm>
          <a:off x="2133600" y="159703"/>
          <a:ext cx="409575" cy="851400"/>
        </a:xfrm>
        <a:prstGeom prst="leftBrace">
          <a:avLst>
            <a:gd name="adj1" fmla="val 35000"/>
            <a:gd name="adj2" fmla="val 5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3FEDE7-58F4-41BD-91C9-53E445755EAA}">
      <dsp:nvSpPr>
        <dsp:cNvPr id="0" name=""/>
        <dsp:cNvSpPr/>
      </dsp:nvSpPr>
      <dsp:spPr>
        <a:xfrm>
          <a:off x="2614748" y="125890"/>
          <a:ext cx="5570220" cy="10339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 smtClean="0"/>
            <a:t>&lt;= 25% of (Paid-up capital + Free Reserves)</a:t>
          </a:r>
          <a:endParaRPr lang="en-US" sz="2000" b="1" kern="1200" dirty="0"/>
        </a:p>
      </dsp:txBody>
      <dsp:txXfrm>
        <a:off x="2614748" y="125890"/>
        <a:ext cx="5570220" cy="1033982"/>
      </dsp:txXfrm>
    </dsp:sp>
    <dsp:sp modelId="{62B514AA-C921-44E3-9D5B-E74ACD14BC43}">
      <dsp:nvSpPr>
        <dsp:cNvPr id="0" name=""/>
        <dsp:cNvSpPr/>
      </dsp:nvSpPr>
      <dsp:spPr>
        <a:xfrm>
          <a:off x="41367" y="1160842"/>
          <a:ext cx="2047875" cy="851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lvl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Debt to Equity Ratio</a:t>
          </a:r>
          <a:r>
            <a:rPr lang="en-US" sz="2300" b="1" i="1" kern="1200" dirty="0" smtClean="0"/>
            <a:t>*</a:t>
          </a:r>
          <a:endParaRPr lang="en-US" sz="2300" b="1" i="1" kern="1200" dirty="0"/>
        </a:p>
      </dsp:txBody>
      <dsp:txXfrm>
        <a:off x="41367" y="1160842"/>
        <a:ext cx="2047875" cy="851400"/>
      </dsp:txXfrm>
    </dsp:sp>
    <dsp:sp modelId="{A84CD78C-0356-4E45-8395-C53CFFC67E9B}">
      <dsp:nvSpPr>
        <dsp:cNvPr id="0" name=""/>
        <dsp:cNvSpPr/>
      </dsp:nvSpPr>
      <dsp:spPr>
        <a:xfrm>
          <a:off x="2133600" y="1190283"/>
          <a:ext cx="409575" cy="851400"/>
        </a:xfrm>
        <a:prstGeom prst="leftBrace">
          <a:avLst>
            <a:gd name="adj1" fmla="val 35000"/>
            <a:gd name="adj2" fmla="val 5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599F25-2384-4ACD-BAE4-37DD720A3CBA}">
      <dsp:nvSpPr>
        <dsp:cNvPr id="0" name=""/>
        <dsp:cNvSpPr/>
      </dsp:nvSpPr>
      <dsp:spPr>
        <a:xfrm>
          <a:off x="2621279" y="1244058"/>
          <a:ext cx="5570220" cy="851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 smtClean="0"/>
            <a:t>&lt; 2:1 </a:t>
          </a:r>
          <a:endParaRPr lang="en-US" sz="2000" b="1" i="1" kern="1200" dirty="0"/>
        </a:p>
      </dsp:txBody>
      <dsp:txXfrm>
        <a:off x="2621279" y="1244058"/>
        <a:ext cx="5570220" cy="851400"/>
      </dsp:txXfrm>
    </dsp:sp>
    <dsp:sp modelId="{91960518-0139-4713-8398-0CC10F61E048}">
      <dsp:nvSpPr>
        <dsp:cNvPr id="0" name=""/>
        <dsp:cNvSpPr/>
      </dsp:nvSpPr>
      <dsp:spPr>
        <a:xfrm>
          <a:off x="0" y="2197675"/>
          <a:ext cx="2173809" cy="984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lvl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Approved by Special/ Board Resolution</a:t>
          </a:r>
          <a:endParaRPr lang="en-US" sz="2300" kern="1200" dirty="0"/>
        </a:p>
      </dsp:txBody>
      <dsp:txXfrm>
        <a:off x="0" y="2197675"/>
        <a:ext cx="2173809" cy="984431"/>
      </dsp:txXfrm>
    </dsp:sp>
    <dsp:sp modelId="{8C1A4E79-6DBC-4BD9-AB7D-66BFB275E681}">
      <dsp:nvSpPr>
        <dsp:cNvPr id="0" name=""/>
        <dsp:cNvSpPr/>
      </dsp:nvSpPr>
      <dsp:spPr>
        <a:xfrm>
          <a:off x="2173809" y="2197675"/>
          <a:ext cx="401175" cy="984431"/>
        </a:xfrm>
        <a:prstGeom prst="leftBrace">
          <a:avLst>
            <a:gd name="adj1" fmla="val 35000"/>
            <a:gd name="adj2" fmla="val 5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97620C-EEF5-4D57-A62D-88E5448312F1}">
      <dsp:nvSpPr>
        <dsp:cNvPr id="0" name=""/>
        <dsp:cNvSpPr/>
      </dsp:nvSpPr>
      <dsp:spPr>
        <a:xfrm>
          <a:off x="2735513" y="2189613"/>
          <a:ext cx="5455986" cy="9844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 smtClean="0"/>
            <a:t>Board Resolution would suffice if Buy-back &lt;= 10% of (Paid up capital + Free Reserves)</a:t>
          </a:r>
          <a:endParaRPr lang="en-US" sz="2000" b="1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 smtClean="0"/>
            <a:t>Special Resolution required, if more than 10%</a:t>
          </a:r>
          <a:endParaRPr lang="en-US" sz="2000" b="1" kern="1200" dirty="0"/>
        </a:p>
      </dsp:txBody>
      <dsp:txXfrm>
        <a:off x="2735513" y="2189613"/>
        <a:ext cx="5455986" cy="984431"/>
      </dsp:txXfrm>
    </dsp:sp>
    <dsp:sp modelId="{CA4C77F4-4562-4AC6-AC8B-85B0A337B1E6}">
      <dsp:nvSpPr>
        <dsp:cNvPr id="0" name=""/>
        <dsp:cNvSpPr/>
      </dsp:nvSpPr>
      <dsp:spPr>
        <a:xfrm>
          <a:off x="0" y="3301590"/>
          <a:ext cx="2175109" cy="851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lvl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Cooling period</a:t>
          </a:r>
          <a:r>
            <a:rPr lang="en-US" sz="2300" b="1" i="1" kern="1200" dirty="0" smtClean="0"/>
            <a:t>#</a:t>
          </a:r>
          <a:endParaRPr lang="en-US" sz="2300" b="1" i="1" kern="1200" dirty="0"/>
        </a:p>
      </dsp:txBody>
      <dsp:txXfrm>
        <a:off x="0" y="3301590"/>
        <a:ext cx="2175109" cy="851400"/>
      </dsp:txXfrm>
    </dsp:sp>
    <dsp:sp modelId="{4C1DAC87-696F-4535-98FE-AADE38C7CECB}">
      <dsp:nvSpPr>
        <dsp:cNvPr id="0" name=""/>
        <dsp:cNvSpPr/>
      </dsp:nvSpPr>
      <dsp:spPr>
        <a:xfrm>
          <a:off x="2258992" y="3301590"/>
          <a:ext cx="400775" cy="851400"/>
        </a:xfrm>
        <a:prstGeom prst="leftBrace">
          <a:avLst>
            <a:gd name="adj1" fmla="val 35000"/>
            <a:gd name="adj2" fmla="val 5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11136D-AA75-4B97-AFAE-1FE4F1DC8D6C}">
      <dsp:nvSpPr>
        <dsp:cNvPr id="0" name=""/>
        <dsp:cNvSpPr/>
      </dsp:nvSpPr>
      <dsp:spPr>
        <a:xfrm>
          <a:off x="2740952" y="3303702"/>
          <a:ext cx="5450547" cy="851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 smtClean="0"/>
            <a:t>1 year from the date of expiry of buyback period </a:t>
          </a:r>
          <a:endParaRPr lang="en-US" sz="2000" b="1" kern="1200" dirty="0"/>
        </a:p>
      </dsp:txBody>
      <dsp:txXfrm>
        <a:off x="2740952" y="3303702"/>
        <a:ext cx="5450547" cy="8514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31AB10-AA9F-42D9-A285-EC196FC2C67A}">
      <dsp:nvSpPr>
        <dsp:cNvPr id="0" name=""/>
        <dsp:cNvSpPr/>
      </dsp:nvSpPr>
      <dsp:spPr>
        <a:xfrm>
          <a:off x="39046" y="0"/>
          <a:ext cx="2104002" cy="1618480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latin typeface="+mn-lt"/>
            </a:rPr>
            <a:t>Shareholder to approach the Broker to participate in Open Offer *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latin typeface="+mn-lt"/>
            </a:rPr>
            <a:t>(provide details of number of shares to be tendered)</a:t>
          </a:r>
        </a:p>
      </dsp:txBody>
      <dsp:txXfrm>
        <a:off x="86450" y="47404"/>
        <a:ext cx="2009194" cy="1523672"/>
      </dsp:txXfrm>
    </dsp:sp>
    <dsp:sp modelId="{379DE160-8A3D-4AF8-B14A-A295AC535A4B}">
      <dsp:nvSpPr>
        <dsp:cNvPr id="0" name=""/>
        <dsp:cNvSpPr/>
      </dsp:nvSpPr>
      <dsp:spPr>
        <a:xfrm>
          <a:off x="2350316" y="548343"/>
          <a:ext cx="439406" cy="5217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2350316" y="652701"/>
        <a:ext cx="307584" cy="313076"/>
      </dsp:txXfrm>
    </dsp:sp>
    <dsp:sp modelId="{4EE0B2B6-57EE-4B2F-B91E-06BF7EE8EA4A}">
      <dsp:nvSpPr>
        <dsp:cNvPr id="0" name=""/>
        <dsp:cNvSpPr/>
      </dsp:nvSpPr>
      <dsp:spPr>
        <a:xfrm>
          <a:off x="2972119" y="0"/>
          <a:ext cx="2104002" cy="1618480"/>
        </a:xfrm>
        <a:prstGeom prst="roundRect">
          <a:avLst>
            <a:gd name="adj" fmla="val 10000"/>
          </a:avLst>
        </a:prstGeom>
        <a:solidFill>
          <a:srgbClr val="81A6D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latin typeface="+mn-lt"/>
            </a:rPr>
            <a:t>Transfer the tendered shares to special A/C of Clearing Corporation</a:t>
          </a:r>
        </a:p>
      </dsp:txBody>
      <dsp:txXfrm>
        <a:off x="3019523" y="47404"/>
        <a:ext cx="2009194" cy="1523672"/>
      </dsp:txXfrm>
    </dsp:sp>
    <dsp:sp modelId="{BBC864FF-AA1E-4F2A-80AC-2B157D746CE3}">
      <dsp:nvSpPr>
        <dsp:cNvPr id="0" name=""/>
        <dsp:cNvSpPr/>
      </dsp:nvSpPr>
      <dsp:spPr>
        <a:xfrm>
          <a:off x="5282632" y="548343"/>
          <a:ext cx="437801" cy="5217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5282632" y="652701"/>
        <a:ext cx="306461" cy="313076"/>
      </dsp:txXfrm>
    </dsp:sp>
    <dsp:sp modelId="{208BFE3B-E616-46F1-A02B-DC9D5D75AE30}">
      <dsp:nvSpPr>
        <dsp:cNvPr id="0" name=""/>
        <dsp:cNvSpPr/>
      </dsp:nvSpPr>
      <dsp:spPr>
        <a:xfrm>
          <a:off x="5902162" y="0"/>
          <a:ext cx="2104002" cy="1618480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latin typeface="+mn-lt"/>
            </a:rPr>
            <a:t>Broker to bid using the acquisition window of the stock exchange &amp; generate TRS*</a:t>
          </a:r>
        </a:p>
      </dsp:txBody>
      <dsp:txXfrm>
        <a:off x="5949566" y="47404"/>
        <a:ext cx="2009194" cy="152367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31AB10-AA9F-42D9-A285-EC196FC2C67A}">
      <dsp:nvSpPr>
        <dsp:cNvPr id="0" name=""/>
        <dsp:cNvSpPr/>
      </dsp:nvSpPr>
      <dsp:spPr>
        <a:xfrm>
          <a:off x="7046" y="100232"/>
          <a:ext cx="2106059" cy="1263635"/>
        </a:xfrm>
        <a:prstGeom prst="roundRect">
          <a:avLst>
            <a:gd name="adj" fmla="val 10000"/>
          </a:avLst>
        </a:prstGeom>
        <a:solidFill>
          <a:srgbClr val="81A6D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Direct transfer of accepted shares to Acquirer’s A/C</a:t>
          </a:r>
        </a:p>
      </dsp:txBody>
      <dsp:txXfrm>
        <a:off x="44057" y="137243"/>
        <a:ext cx="2032037" cy="1189613"/>
      </dsp:txXfrm>
    </dsp:sp>
    <dsp:sp modelId="{379DE160-8A3D-4AF8-B14A-A295AC535A4B}">
      <dsp:nvSpPr>
        <dsp:cNvPr id="0" name=""/>
        <dsp:cNvSpPr/>
      </dsp:nvSpPr>
      <dsp:spPr>
        <a:xfrm rot="21577757" flipH="1">
          <a:off x="2256737" y="464600"/>
          <a:ext cx="445717" cy="522302"/>
        </a:xfrm>
        <a:prstGeom prst="rightArrow">
          <a:avLst>
            <a:gd name="adj1" fmla="val 60000"/>
            <a:gd name="adj2" fmla="val 50000"/>
          </a:avLst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>
            <a:solidFill>
              <a:sysClr val="window" lastClr="FFFFFF"/>
            </a:solidFill>
            <a:latin typeface="Calibri" pitchFamily="34" charset="0"/>
            <a:ea typeface="+mn-ea"/>
            <a:cs typeface="+mn-cs"/>
          </a:endParaRPr>
        </a:p>
      </dsp:txBody>
      <dsp:txXfrm>
        <a:off x="2390451" y="568627"/>
        <a:ext cx="312002" cy="313382"/>
      </dsp:txXfrm>
    </dsp:sp>
    <dsp:sp modelId="{4EE0B2B6-57EE-4B2F-B91E-06BF7EE8EA4A}">
      <dsp:nvSpPr>
        <dsp:cNvPr id="0" name=""/>
        <dsp:cNvSpPr/>
      </dsp:nvSpPr>
      <dsp:spPr>
        <a:xfrm>
          <a:off x="2954063" y="119300"/>
          <a:ext cx="2106059" cy="1263635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Settlement Date</a:t>
          </a:r>
        </a:p>
      </dsp:txBody>
      <dsp:txXfrm>
        <a:off x="2991074" y="156311"/>
        <a:ext cx="2032037" cy="1189613"/>
      </dsp:txXfrm>
    </dsp:sp>
    <dsp:sp modelId="{BBC864FF-AA1E-4F2A-80AC-2B157D746CE3}">
      <dsp:nvSpPr>
        <dsp:cNvPr id="0" name=""/>
        <dsp:cNvSpPr/>
      </dsp:nvSpPr>
      <dsp:spPr>
        <a:xfrm rot="22221" flipH="1">
          <a:off x="5234401" y="480351"/>
          <a:ext cx="447270" cy="522302"/>
        </a:xfrm>
        <a:prstGeom prst="rightArrow">
          <a:avLst>
            <a:gd name="adj1" fmla="val 60000"/>
            <a:gd name="adj2" fmla="val 50000"/>
          </a:avLst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>
            <a:solidFill>
              <a:sysClr val="window" lastClr="FFFFFF"/>
            </a:solidFill>
            <a:latin typeface="Calibri" pitchFamily="34" charset="0"/>
            <a:ea typeface="+mn-ea"/>
            <a:cs typeface="+mn-cs"/>
          </a:endParaRPr>
        </a:p>
      </dsp:txBody>
      <dsp:txXfrm>
        <a:off x="5368581" y="585245"/>
        <a:ext cx="313089" cy="313382"/>
      </dsp:txXfrm>
    </dsp:sp>
    <dsp:sp modelId="{208BFE3B-E616-46F1-A02B-DC9D5D75AE30}">
      <dsp:nvSpPr>
        <dsp:cNvPr id="0" name=""/>
        <dsp:cNvSpPr/>
      </dsp:nvSpPr>
      <dsp:spPr>
        <a:xfrm>
          <a:off x="5904013" y="100232"/>
          <a:ext cx="2106059" cy="1263635"/>
        </a:xfrm>
        <a:prstGeom prst="roundRect">
          <a:avLst>
            <a:gd name="adj" fmla="val 10000"/>
          </a:avLst>
        </a:prstGeom>
        <a:solidFill>
          <a:srgbClr val="81A6D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Open Offer Closure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+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Finalization of Basis of Acceptance </a:t>
          </a:r>
        </a:p>
      </dsp:txBody>
      <dsp:txXfrm>
        <a:off x="5941024" y="137243"/>
        <a:ext cx="2032037" cy="118961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31AB10-AA9F-42D9-A285-EC196FC2C67A}">
      <dsp:nvSpPr>
        <dsp:cNvPr id="0" name=""/>
        <dsp:cNvSpPr/>
      </dsp:nvSpPr>
      <dsp:spPr>
        <a:xfrm>
          <a:off x="7046" y="177422"/>
          <a:ext cx="2106059" cy="1263635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latin typeface="+mn-lt"/>
            </a:rPr>
            <a:t>Receipt </a:t>
          </a:r>
          <a:r>
            <a:rPr lang="en-US" sz="16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of open offer consideration by the shareholder</a:t>
          </a:r>
          <a:r>
            <a:rPr lang="en-US" sz="1600" kern="1200" dirty="0">
              <a:latin typeface="+mn-lt"/>
            </a:rPr>
            <a:t> </a:t>
          </a:r>
        </a:p>
      </dsp:txBody>
      <dsp:txXfrm>
        <a:off x="44057" y="214433"/>
        <a:ext cx="2032037" cy="1189613"/>
      </dsp:txXfrm>
    </dsp:sp>
    <dsp:sp modelId="{379DE160-8A3D-4AF8-B14A-A295AC535A4B}">
      <dsp:nvSpPr>
        <dsp:cNvPr id="0" name=""/>
        <dsp:cNvSpPr/>
      </dsp:nvSpPr>
      <dsp:spPr>
        <a:xfrm>
          <a:off x="2323711" y="548088"/>
          <a:ext cx="446484" cy="5223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2323711" y="652548"/>
        <a:ext cx="312539" cy="313382"/>
      </dsp:txXfrm>
    </dsp:sp>
    <dsp:sp modelId="{4EE0B2B6-57EE-4B2F-B91E-06BF7EE8EA4A}">
      <dsp:nvSpPr>
        <dsp:cNvPr id="0" name=""/>
        <dsp:cNvSpPr/>
      </dsp:nvSpPr>
      <dsp:spPr>
        <a:xfrm>
          <a:off x="2955529" y="177422"/>
          <a:ext cx="2106059" cy="1263635"/>
        </a:xfrm>
        <a:prstGeom prst="roundRect">
          <a:avLst>
            <a:gd name="adj" fmla="val 10000"/>
          </a:avLst>
        </a:prstGeom>
        <a:solidFill>
          <a:srgbClr val="81A6D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latin typeface="+mn-lt"/>
            </a:rPr>
            <a:t>Return of unaccepted shares back to  the shareholders by the Clearing Corporation</a:t>
          </a:r>
        </a:p>
      </dsp:txBody>
      <dsp:txXfrm>
        <a:off x="2992540" y="214433"/>
        <a:ext cx="2032037" cy="1189613"/>
      </dsp:txXfrm>
    </dsp:sp>
    <dsp:sp modelId="{BBC864FF-AA1E-4F2A-80AC-2B157D746CE3}">
      <dsp:nvSpPr>
        <dsp:cNvPr id="0" name=""/>
        <dsp:cNvSpPr/>
      </dsp:nvSpPr>
      <dsp:spPr>
        <a:xfrm>
          <a:off x="5272195" y="548088"/>
          <a:ext cx="446484" cy="5223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5272195" y="652548"/>
        <a:ext cx="312539" cy="313382"/>
      </dsp:txXfrm>
    </dsp:sp>
    <dsp:sp modelId="{208BFE3B-E616-46F1-A02B-DC9D5D75AE30}">
      <dsp:nvSpPr>
        <dsp:cNvPr id="0" name=""/>
        <dsp:cNvSpPr/>
      </dsp:nvSpPr>
      <dsp:spPr>
        <a:xfrm>
          <a:off x="5904013" y="177422"/>
          <a:ext cx="2106059" cy="1263635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schemeClr val="bg1"/>
              </a:solidFill>
              <a:latin typeface="+mn-lt"/>
            </a:rPr>
            <a:t>Broker to issue contract note to the shareholder</a:t>
          </a:r>
          <a:endParaRPr lang="en-US" sz="1600" kern="1200" dirty="0">
            <a:latin typeface="+mn-lt"/>
          </a:endParaRPr>
        </a:p>
      </dsp:txBody>
      <dsp:txXfrm>
        <a:off x="5941024" y="214433"/>
        <a:ext cx="2032037" cy="118961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241AD2-27C7-4E0D-820C-DE446577188D}">
      <dsp:nvSpPr>
        <dsp:cNvPr id="0" name=""/>
        <dsp:cNvSpPr/>
      </dsp:nvSpPr>
      <dsp:spPr>
        <a:xfrm>
          <a:off x="0" y="407579"/>
          <a:ext cx="78486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B85046-DB89-4030-93C4-98C39FEAE098}">
      <dsp:nvSpPr>
        <dsp:cNvPr id="0" name=""/>
        <dsp:cNvSpPr/>
      </dsp:nvSpPr>
      <dsp:spPr>
        <a:xfrm>
          <a:off x="392430" y="82859"/>
          <a:ext cx="6630952" cy="64944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61" tIns="0" rIns="207661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rPr>
            <a:t>Statutory Approvals required have been refused.</a:t>
          </a:r>
          <a:endParaRPr lang="en-US" sz="1800" kern="1200" dirty="0">
            <a:solidFill>
              <a:srgbClr val="000000"/>
            </a:solidFill>
            <a:latin typeface="Arial" pitchFamily="34" charset="0"/>
            <a:ea typeface="+mn-ea"/>
            <a:cs typeface="Arial" pitchFamily="34" charset="0"/>
          </a:endParaRPr>
        </a:p>
      </dsp:txBody>
      <dsp:txXfrm>
        <a:off x="424133" y="114562"/>
        <a:ext cx="6567546" cy="586034"/>
      </dsp:txXfrm>
    </dsp:sp>
    <dsp:sp modelId="{DCDF0617-6261-461B-BAE4-0F8326BE4277}">
      <dsp:nvSpPr>
        <dsp:cNvPr id="0" name=""/>
        <dsp:cNvSpPr/>
      </dsp:nvSpPr>
      <dsp:spPr>
        <a:xfrm>
          <a:off x="0" y="1405499"/>
          <a:ext cx="78486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C4980F-BDE7-4794-BC09-585D3C6DBFF5}">
      <dsp:nvSpPr>
        <dsp:cNvPr id="0" name=""/>
        <dsp:cNvSpPr/>
      </dsp:nvSpPr>
      <dsp:spPr>
        <a:xfrm>
          <a:off x="392430" y="1080779"/>
          <a:ext cx="6630952" cy="64944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61" tIns="0" rIns="207661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rPr>
            <a:t>Acquirer, being natural person, has died.</a:t>
          </a:r>
        </a:p>
      </dsp:txBody>
      <dsp:txXfrm>
        <a:off x="424133" y="1112482"/>
        <a:ext cx="6567546" cy="586034"/>
      </dsp:txXfrm>
    </dsp:sp>
    <dsp:sp modelId="{EED4824F-DF74-4B81-ADCB-D9D52FF58E74}">
      <dsp:nvSpPr>
        <dsp:cNvPr id="0" name=""/>
        <dsp:cNvSpPr/>
      </dsp:nvSpPr>
      <dsp:spPr>
        <a:xfrm>
          <a:off x="0" y="2403419"/>
          <a:ext cx="78486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66D7DA-4408-40CD-9F83-B69BDDF591B0}">
      <dsp:nvSpPr>
        <dsp:cNvPr id="0" name=""/>
        <dsp:cNvSpPr/>
      </dsp:nvSpPr>
      <dsp:spPr>
        <a:xfrm>
          <a:off x="392430" y="2078699"/>
          <a:ext cx="6630952" cy="64944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61" tIns="0" rIns="207661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rPr>
            <a:t>Any condition in the agreement is not met for reasons outside the reasonable control of the acquirer </a:t>
          </a:r>
          <a:endParaRPr lang="en-US" sz="1800" kern="1200" dirty="0">
            <a:solidFill>
              <a:srgbClr val="000000"/>
            </a:solidFill>
            <a:latin typeface="Arial" pitchFamily="34" charset="0"/>
            <a:ea typeface="+mn-ea"/>
            <a:cs typeface="Arial" pitchFamily="34" charset="0"/>
          </a:endParaRPr>
        </a:p>
      </dsp:txBody>
      <dsp:txXfrm>
        <a:off x="424133" y="2110402"/>
        <a:ext cx="6567546" cy="586034"/>
      </dsp:txXfrm>
    </dsp:sp>
    <dsp:sp modelId="{538D81BF-BAB8-4C2A-AE9A-E3B707DF4E69}">
      <dsp:nvSpPr>
        <dsp:cNvPr id="0" name=""/>
        <dsp:cNvSpPr/>
      </dsp:nvSpPr>
      <dsp:spPr>
        <a:xfrm>
          <a:off x="0" y="3401340"/>
          <a:ext cx="78486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880751-B2AB-4689-8B9F-C43F640AB355}">
      <dsp:nvSpPr>
        <dsp:cNvPr id="0" name=""/>
        <dsp:cNvSpPr/>
      </dsp:nvSpPr>
      <dsp:spPr>
        <a:xfrm>
          <a:off x="392430" y="3076620"/>
          <a:ext cx="6630952" cy="64944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61" tIns="0" rIns="207661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rPr>
            <a:t>Circumstances as in the opinion of the SEBI, merit withdrawal</a:t>
          </a:r>
          <a:endParaRPr lang="en-US" sz="1800" kern="1200" dirty="0">
            <a:solidFill>
              <a:srgbClr val="000000"/>
            </a:solidFill>
            <a:latin typeface="Arial" pitchFamily="34" charset="0"/>
            <a:ea typeface="+mn-ea"/>
            <a:cs typeface="Arial" pitchFamily="34" charset="0"/>
          </a:endParaRPr>
        </a:p>
      </dsp:txBody>
      <dsp:txXfrm>
        <a:off x="424133" y="3108323"/>
        <a:ext cx="6567546" cy="5860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8DB04B-1F31-4C26-879B-2C34816F354C}">
      <dsp:nvSpPr>
        <dsp:cNvPr id="0" name=""/>
        <dsp:cNvSpPr/>
      </dsp:nvSpPr>
      <dsp:spPr>
        <a:xfrm>
          <a:off x="3226525" y="0"/>
          <a:ext cx="2005092" cy="13367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/>
            <a:t>Buyback</a:t>
          </a:r>
          <a:endParaRPr lang="en-US" sz="2500" b="1" kern="1200" dirty="0"/>
        </a:p>
      </dsp:txBody>
      <dsp:txXfrm>
        <a:off x="3265676" y="39151"/>
        <a:ext cx="1926790" cy="1258426"/>
      </dsp:txXfrm>
    </dsp:sp>
    <dsp:sp modelId="{F48DF6E7-1F9C-463F-9B48-E3D6AA54F746}">
      <dsp:nvSpPr>
        <dsp:cNvPr id="0" name=""/>
        <dsp:cNvSpPr/>
      </dsp:nvSpPr>
      <dsp:spPr>
        <a:xfrm>
          <a:off x="1640397" y="1336728"/>
          <a:ext cx="2588674" cy="350062"/>
        </a:xfrm>
        <a:custGeom>
          <a:avLst/>
          <a:gdLst/>
          <a:ahLst/>
          <a:cxnLst/>
          <a:rect l="0" t="0" r="0" b="0"/>
          <a:pathLst>
            <a:path>
              <a:moveTo>
                <a:pt x="2588674" y="0"/>
              </a:moveTo>
              <a:lnTo>
                <a:pt x="2588674" y="175031"/>
              </a:lnTo>
              <a:lnTo>
                <a:pt x="0" y="175031"/>
              </a:lnTo>
              <a:lnTo>
                <a:pt x="0" y="35006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89D80B-4796-4A51-957B-F21393C8F30B}">
      <dsp:nvSpPr>
        <dsp:cNvPr id="0" name=""/>
        <dsp:cNvSpPr/>
      </dsp:nvSpPr>
      <dsp:spPr>
        <a:xfrm>
          <a:off x="637851" y="1686790"/>
          <a:ext cx="2005092" cy="13367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/>
            <a:t>Tender</a:t>
          </a:r>
          <a:r>
            <a:rPr lang="en-US" sz="2500" kern="1200" dirty="0" smtClean="0"/>
            <a:t> </a:t>
          </a:r>
          <a:r>
            <a:rPr lang="en-US" sz="2500" b="1" kern="1200" dirty="0" smtClean="0"/>
            <a:t>offer</a:t>
          </a:r>
          <a:endParaRPr lang="en-US" sz="2500" b="1" kern="1200" dirty="0"/>
        </a:p>
      </dsp:txBody>
      <dsp:txXfrm>
        <a:off x="677002" y="1725941"/>
        <a:ext cx="1926790" cy="1258426"/>
      </dsp:txXfrm>
    </dsp:sp>
    <dsp:sp modelId="{B7C6326C-9AA5-4657-8750-B47055AA32F6}">
      <dsp:nvSpPr>
        <dsp:cNvPr id="0" name=""/>
        <dsp:cNvSpPr/>
      </dsp:nvSpPr>
      <dsp:spPr>
        <a:xfrm>
          <a:off x="4183352" y="1336728"/>
          <a:ext cx="91440" cy="3631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312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EF15CA-48B1-4727-B1B4-F8CEA0528616}">
      <dsp:nvSpPr>
        <dsp:cNvPr id="0" name=""/>
        <dsp:cNvSpPr/>
      </dsp:nvSpPr>
      <dsp:spPr>
        <a:xfrm>
          <a:off x="3226525" y="1699850"/>
          <a:ext cx="2005092" cy="13367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/>
            <a:t>Open Market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/>
            <a:t>(Stock exchange Mechanism)</a:t>
          </a:r>
          <a:endParaRPr lang="en-US" sz="2500" b="1" kern="1200" dirty="0"/>
        </a:p>
      </dsp:txBody>
      <dsp:txXfrm>
        <a:off x="3265676" y="1739001"/>
        <a:ext cx="1926790" cy="1258426"/>
      </dsp:txXfrm>
    </dsp:sp>
    <dsp:sp modelId="{9061D3F1-7417-4CB8-9720-6EA1CE1411E9}">
      <dsp:nvSpPr>
        <dsp:cNvPr id="0" name=""/>
        <dsp:cNvSpPr/>
      </dsp:nvSpPr>
      <dsp:spPr>
        <a:xfrm>
          <a:off x="4229072" y="1336728"/>
          <a:ext cx="2592925" cy="3478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941"/>
              </a:lnTo>
              <a:lnTo>
                <a:pt x="2592925" y="173941"/>
              </a:lnTo>
              <a:lnTo>
                <a:pt x="2592925" y="34788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AFE7A5-5A88-4E58-A1BB-933D386289D7}">
      <dsp:nvSpPr>
        <dsp:cNvPr id="0" name=""/>
        <dsp:cNvSpPr/>
      </dsp:nvSpPr>
      <dsp:spPr>
        <a:xfrm>
          <a:off x="5819451" y="1684611"/>
          <a:ext cx="2005092" cy="13367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Odd lot Buyback</a:t>
          </a:r>
          <a:endParaRPr lang="en-US" sz="2800" b="1" kern="1200" dirty="0"/>
        </a:p>
      </dsp:txBody>
      <dsp:txXfrm>
        <a:off x="5858602" y="1723762"/>
        <a:ext cx="1926790" cy="12584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31AB10-AA9F-42D9-A285-EC196FC2C67A}">
      <dsp:nvSpPr>
        <dsp:cNvPr id="0" name=""/>
        <dsp:cNvSpPr/>
      </dsp:nvSpPr>
      <dsp:spPr>
        <a:xfrm>
          <a:off x="185844" y="0"/>
          <a:ext cx="2279336" cy="1753353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latin typeface="+mn-lt"/>
            </a:rPr>
            <a:t>Shareholder to approach the Broker to participate in Buyback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latin typeface="+mn-lt"/>
            </a:rPr>
            <a:t>(provide details of number of shares to be tendered)</a:t>
          </a:r>
        </a:p>
      </dsp:txBody>
      <dsp:txXfrm>
        <a:off x="237198" y="51354"/>
        <a:ext cx="2176628" cy="1650645"/>
      </dsp:txXfrm>
    </dsp:sp>
    <dsp:sp modelId="{379DE160-8A3D-4AF8-B14A-A295AC535A4B}">
      <dsp:nvSpPr>
        <dsp:cNvPr id="0" name=""/>
        <dsp:cNvSpPr/>
      </dsp:nvSpPr>
      <dsp:spPr>
        <a:xfrm>
          <a:off x="2649619" y="594038"/>
          <a:ext cx="391011" cy="5652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2649619" y="707093"/>
        <a:ext cx="273708" cy="339165"/>
      </dsp:txXfrm>
    </dsp:sp>
    <dsp:sp modelId="{4EE0B2B6-57EE-4B2F-B91E-06BF7EE8EA4A}">
      <dsp:nvSpPr>
        <dsp:cNvPr id="0" name=""/>
        <dsp:cNvSpPr/>
      </dsp:nvSpPr>
      <dsp:spPr>
        <a:xfrm>
          <a:off x="3202937" y="0"/>
          <a:ext cx="2279336" cy="1753353"/>
        </a:xfrm>
        <a:prstGeom prst="roundRect">
          <a:avLst>
            <a:gd name="adj" fmla="val 10000"/>
          </a:avLst>
        </a:prstGeom>
        <a:solidFill>
          <a:srgbClr val="81A6D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latin typeface="+mn-lt"/>
            </a:rPr>
            <a:t>Transfer the tendered shares to special A/C of Clearing Corporation</a:t>
          </a:r>
        </a:p>
      </dsp:txBody>
      <dsp:txXfrm>
        <a:off x="3254291" y="51354"/>
        <a:ext cx="2176628" cy="1650645"/>
      </dsp:txXfrm>
    </dsp:sp>
    <dsp:sp modelId="{BBC864FF-AA1E-4F2A-80AC-2B157D746CE3}">
      <dsp:nvSpPr>
        <dsp:cNvPr id="0" name=""/>
        <dsp:cNvSpPr/>
      </dsp:nvSpPr>
      <dsp:spPr>
        <a:xfrm>
          <a:off x="5680321" y="594038"/>
          <a:ext cx="419859" cy="5652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5680321" y="707093"/>
        <a:ext cx="293901" cy="339165"/>
      </dsp:txXfrm>
    </dsp:sp>
    <dsp:sp modelId="{208BFE3B-E616-46F1-A02B-DC9D5D75AE30}">
      <dsp:nvSpPr>
        <dsp:cNvPr id="0" name=""/>
        <dsp:cNvSpPr/>
      </dsp:nvSpPr>
      <dsp:spPr>
        <a:xfrm>
          <a:off x="6274462" y="0"/>
          <a:ext cx="2279336" cy="1753353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latin typeface="+mn-lt"/>
            </a:rPr>
            <a:t>Broker to bid using the acquisition window of the stock exchange </a:t>
          </a:r>
        </a:p>
      </dsp:txBody>
      <dsp:txXfrm>
        <a:off x="6325816" y="51354"/>
        <a:ext cx="2176628" cy="165064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31AB10-AA9F-42D9-A285-EC196FC2C67A}">
      <dsp:nvSpPr>
        <dsp:cNvPr id="0" name=""/>
        <dsp:cNvSpPr/>
      </dsp:nvSpPr>
      <dsp:spPr>
        <a:xfrm>
          <a:off x="46036" y="0"/>
          <a:ext cx="2281564" cy="1433107"/>
        </a:xfrm>
        <a:prstGeom prst="roundRect">
          <a:avLst>
            <a:gd name="adj" fmla="val 10000"/>
          </a:avLst>
        </a:prstGeom>
        <a:solidFill>
          <a:srgbClr val="81A6D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Direct transfer of accepted shares to Company’s A/C</a:t>
          </a:r>
        </a:p>
      </dsp:txBody>
      <dsp:txXfrm>
        <a:off x="88010" y="41974"/>
        <a:ext cx="2197616" cy="1349159"/>
      </dsp:txXfrm>
    </dsp:sp>
    <dsp:sp modelId="{379DE160-8A3D-4AF8-B14A-A295AC535A4B}">
      <dsp:nvSpPr>
        <dsp:cNvPr id="0" name=""/>
        <dsp:cNvSpPr/>
      </dsp:nvSpPr>
      <dsp:spPr>
        <a:xfrm rot="21493087" flipH="1">
          <a:off x="2545648" y="483110"/>
          <a:ext cx="462720" cy="565827"/>
        </a:xfrm>
        <a:prstGeom prst="rightArrow">
          <a:avLst>
            <a:gd name="adj1" fmla="val 60000"/>
            <a:gd name="adj2" fmla="val 50000"/>
          </a:avLst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solidFill>
              <a:sysClr val="window" lastClr="FFFFFF"/>
            </a:solidFill>
            <a:latin typeface="Calibri" pitchFamily="34" charset="0"/>
            <a:ea typeface="+mn-ea"/>
            <a:cs typeface="+mn-cs"/>
          </a:endParaRPr>
        </a:p>
      </dsp:txBody>
      <dsp:txXfrm>
        <a:off x="2684430" y="594117"/>
        <a:ext cx="323904" cy="339497"/>
      </dsp:txXfrm>
    </dsp:sp>
    <dsp:sp modelId="{4EE0B2B6-57EE-4B2F-B91E-06BF7EE8EA4A}">
      <dsp:nvSpPr>
        <dsp:cNvPr id="0" name=""/>
        <dsp:cNvSpPr/>
      </dsp:nvSpPr>
      <dsp:spPr>
        <a:xfrm>
          <a:off x="3200235" y="98126"/>
          <a:ext cx="2281564" cy="1433107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Settlement Date</a:t>
          </a:r>
        </a:p>
      </dsp:txBody>
      <dsp:txXfrm>
        <a:off x="3242209" y="140100"/>
        <a:ext cx="2197616" cy="1349159"/>
      </dsp:txXfrm>
    </dsp:sp>
    <dsp:sp modelId="{BBC864FF-AA1E-4F2A-80AC-2B157D746CE3}">
      <dsp:nvSpPr>
        <dsp:cNvPr id="0" name=""/>
        <dsp:cNvSpPr/>
      </dsp:nvSpPr>
      <dsp:spPr>
        <a:xfrm rot="17141" flipH="1">
          <a:off x="5633875" y="524187"/>
          <a:ext cx="390281" cy="565827"/>
        </a:xfrm>
        <a:prstGeom prst="rightArrow">
          <a:avLst>
            <a:gd name="adj1" fmla="val 60000"/>
            <a:gd name="adj2" fmla="val 50000"/>
          </a:avLst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solidFill>
              <a:sysClr val="window" lastClr="FFFFFF"/>
            </a:solidFill>
            <a:latin typeface="Calibri" pitchFamily="34" charset="0"/>
            <a:ea typeface="+mn-ea"/>
            <a:cs typeface="+mn-cs"/>
          </a:endParaRPr>
        </a:p>
      </dsp:txBody>
      <dsp:txXfrm>
        <a:off x="5750958" y="637644"/>
        <a:ext cx="273197" cy="339497"/>
      </dsp:txXfrm>
    </dsp:sp>
    <dsp:sp modelId="{208BFE3B-E616-46F1-A02B-DC9D5D75AE30}">
      <dsp:nvSpPr>
        <dsp:cNvPr id="0" name=""/>
        <dsp:cNvSpPr/>
      </dsp:nvSpPr>
      <dsp:spPr>
        <a:xfrm>
          <a:off x="6218170" y="83078"/>
          <a:ext cx="2281564" cy="1433107"/>
        </a:xfrm>
        <a:prstGeom prst="roundRect">
          <a:avLst>
            <a:gd name="adj" fmla="val 10000"/>
          </a:avLst>
        </a:prstGeom>
        <a:solidFill>
          <a:srgbClr val="81A6D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Buyback Closure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+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Finalization of Basis of Acceptance </a:t>
          </a:r>
        </a:p>
      </dsp:txBody>
      <dsp:txXfrm>
        <a:off x="6260144" y="125052"/>
        <a:ext cx="2197616" cy="134915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31AB10-AA9F-42D9-A285-EC196FC2C67A}">
      <dsp:nvSpPr>
        <dsp:cNvPr id="0" name=""/>
        <dsp:cNvSpPr/>
      </dsp:nvSpPr>
      <dsp:spPr>
        <a:xfrm>
          <a:off x="7633" y="0"/>
          <a:ext cx="2281564" cy="1281308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latin typeface="+mn-lt"/>
            </a:rPr>
            <a:t>Receipt </a:t>
          </a:r>
          <a:r>
            <a:rPr lang="en-US" sz="18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of buyback consideration by the shareholder</a:t>
          </a:r>
          <a:r>
            <a:rPr lang="en-US" sz="1800" kern="1200" dirty="0">
              <a:latin typeface="+mn-lt"/>
            </a:rPr>
            <a:t> </a:t>
          </a:r>
        </a:p>
      </dsp:txBody>
      <dsp:txXfrm>
        <a:off x="45161" y="37528"/>
        <a:ext cx="2206508" cy="1206252"/>
      </dsp:txXfrm>
    </dsp:sp>
    <dsp:sp modelId="{379DE160-8A3D-4AF8-B14A-A295AC535A4B}">
      <dsp:nvSpPr>
        <dsp:cNvPr id="0" name=""/>
        <dsp:cNvSpPr/>
      </dsp:nvSpPr>
      <dsp:spPr>
        <a:xfrm>
          <a:off x="2517354" y="357740"/>
          <a:ext cx="483691" cy="5658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2517354" y="470905"/>
        <a:ext cx="338584" cy="339497"/>
      </dsp:txXfrm>
    </dsp:sp>
    <dsp:sp modelId="{4EE0B2B6-57EE-4B2F-B91E-06BF7EE8EA4A}">
      <dsp:nvSpPr>
        <dsp:cNvPr id="0" name=""/>
        <dsp:cNvSpPr/>
      </dsp:nvSpPr>
      <dsp:spPr>
        <a:xfrm>
          <a:off x="3201823" y="0"/>
          <a:ext cx="2281564" cy="1281308"/>
        </a:xfrm>
        <a:prstGeom prst="roundRect">
          <a:avLst>
            <a:gd name="adj" fmla="val 10000"/>
          </a:avLst>
        </a:prstGeom>
        <a:solidFill>
          <a:srgbClr val="81A6D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latin typeface="+mn-lt"/>
            </a:rPr>
            <a:t>Return of unaccepted shares back to  the shareholders by the Clearing Corporation</a:t>
          </a:r>
        </a:p>
      </dsp:txBody>
      <dsp:txXfrm>
        <a:off x="3239351" y="37528"/>
        <a:ext cx="2206508" cy="1206252"/>
      </dsp:txXfrm>
    </dsp:sp>
    <dsp:sp modelId="{BBC864FF-AA1E-4F2A-80AC-2B157D746CE3}">
      <dsp:nvSpPr>
        <dsp:cNvPr id="0" name=""/>
        <dsp:cNvSpPr/>
      </dsp:nvSpPr>
      <dsp:spPr>
        <a:xfrm>
          <a:off x="5676680" y="357740"/>
          <a:ext cx="409778" cy="5658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5676680" y="470905"/>
        <a:ext cx="286845" cy="339497"/>
      </dsp:txXfrm>
    </dsp:sp>
    <dsp:sp modelId="{208BFE3B-E616-46F1-A02B-DC9D5D75AE30}">
      <dsp:nvSpPr>
        <dsp:cNvPr id="0" name=""/>
        <dsp:cNvSpPr/>
      </dsp:nvSpPr>
      <dsp:spPr>
        <a:xfrm>
          <a:off x="6256555" y="0"/>
          <a:ext cx="2281564" cy="1281308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solidFill>
                <a:schemeClr val="bg1"/>
              </a:solidFill>
              <a:latin typeface="+mn-lt"/>
            </a:rPr>
            <a:t>Broker to issue contract note to the shareholder</a:t>
          </a:r>
          <a:endParaRPr lang="en-US" sz="1800" kern="1200" dirty="0">
            <a:latin typeface="+mn-lt"/>
          </a:endParaRPr>
        </a:p>
      </dsp:txBody>
      <dsp:txXfrm>
        <a:off x="6294083" y="37528"/>
        <a:ext cx="2206508" cy="120625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D780F1-306E-4BE2-90BE-80BB18813227}">
      <dsp:nvSpPr>
        <dsp:cNvPr id="0" name=""/>
        <dsp:cNvSpPr/>
      </dsp:nvSpPr>
      <dsp:spPr>
        <a:xfrm>
          <a:off x="3710208" y="1423378"/>
          <a:ext cx="1367549" cy="6508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3521"/>
              </a:lnTo>
              <a:lnTo>
                <a:pt x="1367549" y="443521"/>
              </a:lnTo>
              <a:lnTo>
                <a:pt x="1367549" y="65082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B38806-DDA5-4226-A5A0-D396A475F766}">
      <dsp:nvSpPr>
        <dsp:cNvPr id="0" name=""/>
        <dsp:cNvSpPr/>
      </dsp:nvSpPr>
      <dsp:spPr>
        <a:xfrm>
          <a:off x="2342658" y="1423378"/>
          <a:ext cx="1367549" cy="650829"/>
        </a:xfrm>
        <a:custGeom>
          <a:avLst/>
          <a:gdLst/>
          <a:ahLst/>
          <a:cxnLst/>
          <a:rect l="0" t="0" r="0" b="0"/>
          <a:pathLst>
            <a:path>
              <a:moveTo>
                <a:pt x="1367549" y="0"/>
              </a:moveTo>
              <a:lnTo>
                <a:pt x="1367549" y="443521"/>
              </a:lnTo>
              <a:lnTo>
                <a:pt x="0" y="443521"/>
              </a:lnTo>
              <a:lnTo>
                <a:pt x="0" y="65082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816A23-BAF2-439E-AF16-589E3986E3A9}">
      <dsp:nvSpPr>
        <dsp:cNvPr id="0" name=""/>
        <dsp:cNvSpPr/>
      </dsp:nvSpPr>
      <dsp:spPr>
        <a:xfrm>
          <a:off x="2591304" y="2370"/>
          <a:ext cx="2237808" cy="14210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A8C7D4-F252-4C7F-B5DA-994CEC93022F}">
      <dsp:nvSpPr>
        <dsp:cNvPr id="0" name=""/>
        <dsp:cNvSpPr/>
      </dsp:nvSpPr>
      <dsp:spPr>
        <a:xfrm>
          <a:off x="2839949" y="238583"/>
          <a:ext cx="2237808" cy="1421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solidFill>
                <a:srgbClr val="00B0F0"/>
              </a:solidFill>
            </a:rPr>
            <a:t>Open offer</a:t>
          </a:r>
          <a:endParaRPr lang="en-US" sz="2500" kern="1200" dirty="0">
            <a:solidFill>
              <a:srgbClr val="00B0F0"/>
            </a:solidFill>
          </a:endParaRPr>
        </a:p>
      </dsp:txBody>
      <dsp:txXfrm>
        <a:off x="2881569" y="280203"/>
        <a:ext cx="2154568" cy="1337768"/>
      </dsp:txXfrm>
    </dsp:sp>
    <dsp:sp modelId="{523F1315-D627-4CE3-9860-784E8FD8FEAC}">
      <dsp:nvSpPr>
        <dsp:cNvPr id="0" name=""/>
        <dsp:cNvSpPr/>
      </dsp:nvSpPr>
      <dsp:spPr>
        <a:xfrm>
          <a:off x="1223754" y="2074208"/>
          <a:ext cx="2237808" cy="14210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1D94ED-6095-4E6C-AB34-1137C53A65A3}">
      <dsp:nvSpPr>
        <dsp:cNvPr id="0" name=""/>
        <dsp:cNvSpPr/>
      </dsp:nvSpPr>
      <dsp:spPr>
        <a:xfrm>
          <a:off x="1472399" y="2310421"/>
          <a:ext cx="2237808" cy="1421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solidFill>
                <a:srgbClr val="00B0F0"/>
              </a:solidFill>
            </a:rPr>
            <a:t>Off-market transfer</a:t>
          </a:r>
          <a:endParaRPr lang="en-US" sz="2500" kern="1200" dirty="0">
            <a:solidFill>
              <a:srgbClr val="00B0F0"/>
            </a:solidFill>
          </a:endParaRPr>
        </a:p>
      </dsp:txBody>
      <dsp:txXfrm>
        <a:off x="1514019" y="2352041"/>
        <a:ext cx="2154568" cy="1337768"/>
      </dsp:txXfrm>
    </dsp:sp>
    <dsp:sp modelId="{27128569-50D4-46E0-B927-799A1C8972F9}">
      <dsp:nvSpPr>
        <dsp:cNvPr id="0" name=""/>
        <dsp:cNvSpPr/>
      </dsp:nvSpPr>
      <dsp:spPr>
        <a:xfrm>
          <a:off x="3958853" y="2074208"/>
          <a:ext cx="2237808" cy="14210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27C464-CB0C-4FB1-A56D-98D90503267A}">
      <dsp:nvSpPr>
        <dsp:cNvPr id="0" name=""/>
        <dsp:cNvSpPr/>
      </dsp:nvSpPr>
      <dsp:spPr>
        <a:xfrm>
          <a:off x="4207499" y="2310421"/>
          <a:ext cx="2237808" cy="1421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solidFill>
                <a:srgbClr val="00B0F0"/>
              </a:solidFill>
            </a:rPr>
            <a:t>Stock exchange Mechanism</a:t>
          </a:r>
          <a:endParaRPr lang="en-US" sz="2500" kern="1200" dirty="0">
            <a:solidFill>
              <a:srgbClr val="00B0F0"/>
            </a:solidFill>
          </a:endParaRPr>
        </a:p>
      </dsp:txBody>
      <dsp:txXfrm>
        <a:off x="4249119" y="2352041"/>
        <a:ext cx="2154568" cy="133776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31AB10-AA9F-42D9-A285-EC196FC2C67A}">
      <dsp:nvSpPr>
        <dsp:cNvPr id="0" name=""/>
        <dsp:cNvSpPr/>
      </dsp:nvSpPr>
      <dsp:spPr>
        <a:xfrm>
          <a:off x="140119" y="136204"/>
          <a:ext cx="2281564" cy="1433107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latin typeface="+mn-lt"/>
            </a:rPr>
            <a:t>Shareholder to </a:t>
          </a:r>
          <a:r>
            <a:rPr lang="en-US" sz="1600" kern="1200" dirty="0" smtClean="0">
              <a:latin typeface="+mn-lt"/>
            </a:rPr>
            <a:t>make off-market transfer of shares to Escrow Open offer </a:t>
          </a:r>
          <a:r>
            <a:rPr lang="en-US" sz="1600" kern="1200" dirty="0" err="1" smtClean="0">
              <a:latin typeface="+mn-lt"/>
            </a:rPr>
            <a:t>Demat</a:t>
          </a:r>
          <a:r>
            <a:rPr lang="en-US" sz="1600" kern="1200" dirty="0" smtClean="0">
              <a:latin typeface="+mn-lt"/>
            </a:rPr>
            <a:t> account (account details given in Letter of Offer</a:t>
          </a:r>
          <a:r>
            <a:rPr lang="en-US" sz="1400" kern="1200" dirty="0" smtClean="0">
              <a:latin typeface="+mn-lt"/>
            </a:rPr>
            <a:t>)</a:t>
          </a:r>
          <a:endParaRPr lang="en-US" sz="1400" kern="1200" dirty="0">
            <a:latin typeface="+mn-lt"/>
          </a:endParaRPr>
        </a:p>
      </dsp:txBody>
      <dsp:txXfrm>
        <a:off x="182093" y="178178"/>
        <a:ext cx="2197616" cy="1349159"/>
      </dsp:txXfrm>
    </dsp:sp>
    <dsp:sp modelId="{379DE160-8A3D-4AF8-B14A-A295AC535A4B}">
      <dsp:nvSpPr>
        <dsp:cNvPr id="0" name=""/>
        <dsp:cNvSpPr/>
      </dsp:nvSpPr>
      <dsp:spPr>
        <a:xfrm rot="26856">
          <a:off x="2616712" y="581894"/>
          <a:ext cx="413486" cy="5658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2616714" y="694574"/>
        <a:ext cx="289440" cy="339497"/>
      </dsp:txXfrm>
    </dsp:sp>
    <dsp:sp modelId="{4EE0B2B6-57EE-4B2F-B91E-06BF7EE8EA4A}">
      <dsp:nvSpPr>
        <dsp:cNvPr id="0" name=""/>
        <dsp:cNvSpPr/>
      </dsp:nvSpPr>
      <dsp:spPr>
        <a:xfrm>
          <a:off x="3201823" y="160122"/>
          <a:ext cx="2281564" cy="1433107"/>
        </a:xfrm>
        <a:prstGeom prst="roundRect">
          <a:avLst>
            <a:gd name="adj" fmla="val 10000"/>
          </a:avLst>
        </a:prstGeom>
        <a:solidFill>
          <a:srgbClr val="81A6D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+mn-lt"/>
            </a:rPr>
            <a:t>Shareholder to send Form of Acceptance-cum-Acknowledgment to collection centers of RTA</a:t>
          </a:r>
          <a:endParaRPr lang="en-US" sz="1600" kern="1200" dirty="0">
            <a:latin typeface="+mn-lt"/>
          </a:endParaRPr>
        </a:p>
      </dsp:txBody>
      <dsp:txXfrm>
        <a:off x="3243797" y="202096"/>
        <a:ext cx="2197616" cy="1349159"/>
      </dsp:txXfrm>
    </dsp:sp>
    <dsp:sp modelId="{BBC864FF-AA1E-4F2A-80AC-2B157D746CE3}">
      <dsp:nvSpPr>
        <dsp:cNvPr id="0" name=""/>
        <dsp:cNvSpPr/>
      </dsp:nvSpPr>
      <dsp:spPr>
        <a:xfrm rot="12794">
          <a:off x="5696644" y="599642"/>
          <a:ext cx="452109" cy="5658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5696644" y="712555"/>
        <a:ext cx="316476" cy="339497"/>
      </dsp:txXfrm>
    </dsp:sp>
    <dsp:sp modelId="{208BFE3B-E616-46F1-A02B-DC9D5D75AE30}">
      <dsp:nvSpPr>
        <dsp:cNvPr id="0" name=""/>
        <dsp:cNvSpPr/>
      </dsp:nvSpPr>
      <dsp:spPr>
        <a:xfrm>
          <a:off x="6336419" y="171788"/>
          <a:ext cx="2281564" cy="1433107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+mn-lt"/>
            </a:rPr>
            <a:t>Shareholder holding physical shares shall send Original certificates, duly signed transfer deed, copy of PAN card to RTA</a:t>
          </a:r>
          <a:endParaRPr lang="en-US" sz="1600" kern="1200" dirty="0">
            <a:latin typeface="+mn-lt"/>
          </a:endParaRPr>
        </a:p>
      </dsp:txBody>
      <dsp:txXfrm>
        <a:off x="6378393" y="213762"/>
        <a:ext cx="2197616" cy="134915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31AB10-AA9F-42D9-A285-EC196FC2C67A}">
      <dsp:nvSpPr>
        <dsp:cNvPr id="0" name=""/>
        <dsp:cNvSpPr/>
      </dsp:nvSpPr>
      <dsp:spPr>
        <a:xfrm>
          <a:off x="88446" y="12499"/>
          <a:ext cx="2281564" cy="1368938"/>
        </a:xfrm>
        <a:prstGeom prst="roundRect">
          <a:avLst>
            <a:gd name="adj" fmla="val 10000"/>
          </a:avLst>
        </a:prstGeom>
        <a:solidFill>
          <a:srgbClr val="81A6D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Direct transfer of accepted shares to Company’s A/C</a:t>
          </a:r>
        </a:p>
      </dsp:txBody>
      <dsp:txXfrm>
        <a:off x="128541" y="52594"/>
        <a:ext cx="2201374" cy="1288748"/>
      </dsp:txXfrm>
    </dsp:sp>
    <dsp:sp modelId="{379DE160-8A3D-4AF8-B14A-A295AC535A4B}">
      <dsp:nvSpPr>
        <dsp:cNvPr id="0" name=""/>
        <dsp:cNvSpPr/>
      </dsp:nvSpPr>
      <dsp:spPr>
        <a:xfrm rot="21471089" flipH="1">
          <a:off x="2577412" y="472893"/>
          <a:ext cx="440328" cy="565827"/>
        </a:xfrm>
        <a:prstGeom prst="rightArrow">
          <a:avLst>
            <a:gd name="adj1" fmla="val 60000"/>
            <a:gd name="adj2" fmla="val 50000"/>
          </a:avLst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>
            <a:solidFill>
              <a:sysClr val="window" lastClr="FFFFFF"/>
            </a:solidFill>
            <a:latin typeface="Calibri" pitchFamily="34" charset="0"/>
            <a:ea typeface="+mn-ea"/>
            <a:cs typeface="+mn-cs"/>
          </a:endParaRPr>
        </a:p>
      </dsp:txBody>
      <dsp:txXfrm>
        <a:off x="2709464" y="583582"/>
        <a:ext cx="308230" cy="339497"/>
      </dsp:txXfrm>
    </dsp:sp>
    <dsp:sp modelId="{4EE0B2B6-57EE-4B2F-B91E-06BF7EE8EA4A}">
      <dsp:nvSpPr>
        <dsp:cNvPr id="0" name=""/>
        <dsp:cNvSpPr/>
      </dsp:nvSpPr>
      <dsp:spPr>
        <a:xfrm>
          <a:off x="3200235" y="129242"/>
          <a:ext cx="2281564" cy="1368938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Settlement Date</a:t>
          </a:r>
        </a:p>
      </dsp:txBody>
      <dsp:txXfrm>
        <a:off x="3240330" y="169337"/>
        <a:ext cx="2201374" cy="1288748"/>
      </dsp:txXfrm>
    </dsp:sp>
    <dsp:sp modelId="{BBC864FF-AA1E-4F2A-80AC-2B157D746CE3}">
      <dsp:nvSpPr>
        <dsp:cNvPr id="0" name=""/>
        <dsp:cNvSpPr/>
      </dsp:nvSpPr>
      <dsp:spPr>
        <a:xfrm rot="4562" flipH="1">
          <a:off x="5641170" y="528756"/>
          <a:ext cx="408990" cy="565827"/>
        </a:xfrm>
        <a:prstGeom prst="rightArrow">
          <a:avLst>
            <a:gd name="adj1" fmla="val 60000"/>
            <a:gd name="adj2" fmla="val 50000"/>
          </a:avLst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>
            <a:solidFill>
              <a:sysClr val="window" lastClr="FFFFFF"/>
            </a:solidFill>
            <a:latin typeface="Calibri" pitchFamily="34" charset="0"/>
            <a:ea typeface="+mn-ea"/>
            <a:cs typeface="+mn-cs"/>
          </a:endParaRPr>
        </a:p>
      </dsp:txBody>
      <dsp:txXfrm>
        <a:off x="5763867" y="642002"/>
        <a:ext cx="286293" cy="339497"/>
      </dsp:txXfrm>
    </dsp:sp>
    <dsp:sp modelId="{208BFE3B-E616-46F1-A02B-DC9D5D75AE30}">
      <dsp:nvSpPr>
        <dsp:cNvPr id="0" name=""/>
        <dsp:cNvSpPr/>
      </dsp:nvSpPr>
      <dsp:spPr>
        <a:xfrm>
          <a:off x="6253480" y="125190"/>
          <a:ext cx="2281564" cy="1368938"/>
        </a:xfrm>
        <a:prstGeom prst="roundRect">
          <a:avLst>
            <a:gd name="adj" fmla="val 10000"/>
          </a:avLst>
        </a:prstGeom>
        <a:solidFill>
          <a:srgbClr val="81A6D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Open Offer Closure</a:t>
          </a:r>
          <a:endParaRPr lang="en-US" sz="1600" kern="1200" dirty="0">
            <a:solidFill>
              <a:schemeClr val="bg1"/>
            </a:solidFill>
            <a:latin typeface="Calibri" pitchFamily="34" charset="0"/>
            <a:ea typeface="+mn-ea"/>
            <a:cs typeface="+mn-cs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+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Finalization of Basis of Acceptance </a:t>
          </a:r>
        </a:p>
      </dsp:txBody>
      <dsp:txXfrm>
        <a:off x="6293575" y="165285"/>
        <a:ext cx="2201374" cy="128874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31AB10-AA9F-42D9-A285-EC196FC2C67A}">
      <dsp:nvSpPr>
        <dsp:cNvPr id="0" name=""/>
        <dsp:cNvSpPr/>
      </dsp:nvSpPr>
      <dsp:spPr>
        <a:xfrm>
          <a:off x="7633" y="192207"/>
          <a:ext cx="2281564" cy="1368938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latin typeface="+mn-lt"/>
            </a:rPr>
            <a:t>Receipt </a:t>
          </a:r>
          <a:r>
            <a:rPr lang="en-US" sz="16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of </a:t>
          </a:r>
          <a:r>
            <a:rPr lang="en-US" sz="1600" kern="1200" dirty="0" smtClean="0">
              <a:solidFill>
                <a:prstClr val="white"/>
              </a:solidFill>
              <a:latin typeface="Calibri"/>
              <a:ea typeface="+mn-ea"/>
              <a:cs typeface="+mn-cs"/>
            </a:rPr>
            <a:t>consideration </a:t>
          </a:r>
          <a:r>
            <a:rPr lang="en-US" sz="16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by the shareholder</a:t>
          </a:r>
          <a:r>
            <a:rPr lang="en-US" sz="1600" kern="1200" dirty="0">
              <a:latin typeface="+mn-lt"/>
            </a:rPr>
            <a:t> </a:t>
          </a:r>
        </a:p>
      </dsp:txBody>
      <dsp:txXfrm>
        <a:off x="47728" y="232302"/>
        <a:ext cx="2201374" cy="1288748"/>
      </dsp:txXfrm>
    </dsp:sp>
    <dsp:sp modelId="{379DE160-8A3D-4AF8-B14A-A295AC535A4B}">
      <dsp:nvSpPr>
        <dsp:cNvPr id="0" name=""/>
        <dsp:cNvSpPr/>
      </dsp:nvSpPr>
      <dsp:spPr>
        <a:xfrm>
          <a:off x="2517354" y="593762"/>
          <a:ext cx="483691" cy="5658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2517354" y="706927"/>
        <a:ext cx="338584" cy="339497"/>
      </dsp:txXfrm>
    </dsp:sp>
    <dsp:sp modelId="{4EE0B2B6-57EE-4B2F-B91E-06BF7EE8EA4A}">
      <dsp:nvSpPr>
        <dsp:cNvPr id="0" name=""/>
        <dsp:cNvSpPr/>
      </dsp:nvSpPr>
      <dsp:spPr>
        <a:xfrm>
          <a:off x="3201823" y="192207"/>
          <a:ext cx="2281564" cy="1368938"/>
        </a:xfrm>
        <a:prstGeom prst="roundRect">
          <a:avLst>
            <a:gd name="adj" fmla="val 10000"/>
          </a:avLst>
        </a:prstGeom>
        <a:solidFill>
          <a:srgbClr val="81A6D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Return of unaccepted shares back to  the shareholders by the Clearing Corporation</a:t>
          </a:r>
        </a:p>
      </dsp:txBody>
      <dsp:txXfrm>
        <a:off x="3241918" y="232302"/>
        <a:ext cx="2201374" cy="1288748"/>
      </dsp:txXfrm>
    </dsp:sp>
    <dsp:sp modelId="{BBC864FF-AA1E-4F2A-80AC-2B157D746CE3}">
      <dsp:nvSpPr>
        <dsp:cNvPr id="0" name=""/>
        <dsp:cNvSpPr/>
      </dsp:nvSpPr>
      <dsp:spPr>
        <a:xfrm rot="21570527">
          <a:off x="5669828" y="580689"/>
          <a:ext cx="395282" cy="5658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5669830" y="694362"/>
        <a:ext cx="276697" cy="339497"/>
      </dsp:txXfrm>
    </dsp:sp>
    <dsp:sp modelId="{208BFE3B-E616-46F1-A02B-DC9D5D75AE30}">
      <dsp:nvSpPr>
        <dsp:cNvPr id="0" name=""/>
        <dsp:cNvSpPr/>
      </dsp:nvSpPr>
      <dsp:spPr>
        <a:xfrm>
          <a:off x="6229176" y="166252"/>
          <a:ext cx="2281564" cy="1368938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Broker to issue contract note to the shareholder</a:t>
          </a:r>
        </a:p>
      </dsp:txBody>
      <dsp:txXfrm>
        <a:off x="6269271" y="206347"/>
        <a:ext cx="2201374" cy="12887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3170583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2965" y="0"/>
            <a:ext cx="3170583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2686C84-D9F0-4FFE-87B4-309E9F2D3AD3}" type="datetimeFigureOut">
              <a:rPr lang="en-US"/>
              <a:pPr>
                <a:defRPr/>
              </a:pPr>
              <a:t>9/1/2021</a:t>
            </a:fld>
            <a:endParaRPr lang="en-US"/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119173"/>
            <a:ext cx="3170583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2965" y="9119173"/>
            <a:ext cx="3170583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942499EC-E3DA-4C25-90ED-22A9D97EA8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69521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170583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142965" y="0"/>
            <a:ext cx="3170583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536ECBAD-65F5-4460-A5CF-9D9892094B97}" type="datetimeFigureOut">
              <a:rPr lang="en-US"/>
              <a:pPr>
                <a:defRPr/>
              </a:pPr>
              <a:t>9/1/2021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32184" y="4561227"/>
            <a:ext cx="5850834" cy="432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3" y="9119173"/>
            <a:ext cx="3170583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142965" y="9119173"/>
            <a:ext cx="3170583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6DDC935-F2D4-4120-99F4-44600B0249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07428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697288" y="492125"/>
            <a:ext cx="3289300" cy="24669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BDF3239-CC68-4A3F-8E85-34C3089E0462}" type="slidenum">
              <a:rPr lang="en-US" altLang="en-US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703931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DDC935-F2D4-4120-99F4-44600B02492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6967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DDC935-F2D4-4120-99F4-44600B02492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3538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DDC935-F2D4-4120-99F4-44600B02492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591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DDC935-F2D4-4120-99F4-44600B02492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6187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DDC935-F2D4-4120-99F4-44600B02492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777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DDC935-F2D4-4120-99F4-44600B024928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729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DDC935-F2D4-4120-99F4-44600B02492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018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DDC935-F2D4-4120-99F4-44600B02492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560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DDC935-F2D4-4120-99F4-44600B02492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8996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DDC935-F2D4-4120-99F4-44600B02492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78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DDC935-F2D4-4120-99F4-44600B02492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4348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DDC935-F2D4-4120-99F4-44600B02492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6949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DDC935-F2D4-4120-99F4-44600B02492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192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DDC935-F2D4-4120-99F4-44600B02492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086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_________________________________________________________________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F2E938C-C6FA-4AF4-AC43-202F6BBC77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_________________________________________________________________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0AE84D-CFBA-48EE-A851-E2918ACDEB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_________________________________________________________________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CE61544E-6E97-476A-A153-B06A81527B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F2E938C-C6FA-4AF4-AC43-202F6BBC77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_________________________________________________________________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990600"/>
            <a:ext cx="8229600" cy="5635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/>
          <p:nvPr userDrawn="1"/>
        </p:nvSpPr>
        <p:spPr>
          <a:xfrm>
            <a:off x="419100" y="5916615"/>
            <a:ext cx="8305800" cy="136525"/>
          </a:xfrm>
          <a:prstGeom prst="rect">
            <a:avLst/>
          </a:prstGeom>
          <a:solidFill>
            <a:srgbClr val="0771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335" tIns="42169" rIns="84335" bIns="42169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8"/>
          <p:cNvSpPr/>
          <p:nvPr userDrawn="1"/>
        </p:nvSpPr>
        <p:spPr>
          <a:xfrm>
            <a:off x="419100" y="5965827"/>
            <a:ext cx="8305800" cy="136525"/>
          </a:xfrm>
          <a:prstGeom prst="rect">
            <a:avLst/>
          </a:prstGeom>
          <a:solidFill>
            <a:srgbClr val="0771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335" tIns="42169" rIns="84335" bIns="42169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103"/>
          <p:cNvSpPr/>
          <p:nvPr userDrawn="1"/>
        </p:nvSpPr>
        <p:spPr>
          <a:xfrm>
            <a:off x="419100" y="1190627"/>
            <a:ext cx="8305800" cy="136525"/>
          </a:xfrm>
          <a:prstGeom prst="rect">
            <a:avLst/>
          </a:prstGeom>
          <a:solidFill>
            <a:srgbClr val="0771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335" tIns="42169" rIns="84335" bIns="42169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2" name="Picture 6" descr="http://www.sebi.gov.in/cms/sebi_data/gimages/press_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2032" y="228600"/>
            <a:ext cx="5908431" cy="919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939884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ngle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533400" y="1752600"/>
            <a:ext cx="81534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lang="en-US" sz="1846" kern="1200" dirty="0" smtClean="0">
                <a:solidFill>
                  <a:schemeClr val="accent1"/>
                </a:solidFill>
                <a:latin typeface="Calibri" pitchFamily="34" charset="0"/>
                <a:ea typeface="+mn-ea"/>
                <a:cs typeface="+mn-cs"/>
              </a:defRPr>
            </a:lvl1pPr>
            <a:lvl2pPr marL="422041" indent="0">
              <a:buFontTx/>
              <a:buNone/>
              <a:defRPr/>
            </a:lvl2pPr>
            <a:lvl3pPr marL="844083" indent="0">
              <a:buFontTx/>
              <a:buNone/>
              <a:defRPr/>
            </a:lvl3pPr>
            <a:lvl4pPr marL="1266124" indent="0">
              <a:buFontTx/>
              <a:buNone/>
              <a:defRPr/>
            </a:lvl4pPr>
            <a:lvl5pPr marL="1688165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533400" y="2286000"/>
            <a:ext cx="8153400" cy="3706504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lang="en-US" sz="1108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22041" indent="0">
              <a:spcBef>
                <a:spcPts val="0"/>
              </a:spcBef>
              <a:buFontTx/>
              <a:buNone/>
              <a:defRPr lang="en-US" sz="1108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44083" indent="0">
              <a:spcBef>
                <a:spcPts val="0"/>
              </a:spcBef>
              <a:buFontTx/>
              <a:buNone/>
              <a:defRPr lang="en-US" sz="1108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6124" indent="0">
              <a:spcBef>
                <a:spcPts val="0"/>
              </a:spcBef>
              <a:buFontTx/>
              <a:buNone/>
              <a:defRPr lang="en-US" sz="1108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8165" indent="0">
              <a:spcBef>
                <a:spcPts val="0"/>
              </a:spcBef>
              <a:buFontTx/>
              <a:buNone/>
              <a:defRPr lang="en-US" sz="110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Placeholder 13"/>
          <p:cNvSpPr>
            <a:spLocks noGrp="1"/>
          </p:cNvSpPr>
          <p:nvPr>
            <p:ph type="title"/>
          </p:nvPr>
        </p:nvSpPr>
        <p:spPr>
          <a:xfrm>
            <a:off x="351692" y="360774"/>
            <a:ext cx="8229600" cy="40011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12445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_________________________________________________________________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78795-C3FD-4449-9037-CEEF8E92D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_________________________________________________________________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78795-C3FD-4449-9037-CEEF8E92D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_________________________________________________________________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78795-C3FD-4449-9037-CEEF8E92D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_________________________________________________________________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78795-C3FD-4449-9037-CEEF8E92D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_________________________________________________________________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78795-C3FD-4449-9037-CEEF8E92D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>
          <a:xfrm>
            <a:off x="6453809" y="6492875"/>
            <a:ext cx="26670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0" y="6477000"/>
            <a:ext cx="54210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US" smtClean="0"/>
              <a:t>_________________________________________________________________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2E938C-C6FA-4AF4-AC43-202F6BBC779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_________________________________________________________________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78795-C3FD-4449-9037-CEEF8E92D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_________________________________________________________________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78795-C3FD-4449-9037-CEEF8E92D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_________________________________________________________________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78795-C3FD-4449-9037-CEEF8E92D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_________________________________________________________________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78795-C3FD-4449-9037-CEEF8E92D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_________________________________________________________________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78795-C3FD-4449-9037-CEEF8E92D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_________________________________________________________________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78795-C3FD-4449-9037-CEEF8E92D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546671A-52A1-4811-A9BE-139AD3A4CDA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_________________________________________________________________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C6D93732-7F9A-4137-BDB0-FFAB9B9BF0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_________________________________________________________________</a:t>
            </a:r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2F2E938C-C6FA-4AF4-AC43-202F6BBC779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_________________________________________________________________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_________________________________________________________________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04F3E05-18A8-41FF-96A9-4D7BABC6132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_________________________________________________________________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ADDA9FB-8F85-478C-B365-72E43A3766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_________________________________________________________________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AFAF1EB-BCA5-42A0-B02E-A50D4CDA32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2A1FF264-546F-4FF9-9078-E0F870B0363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>
              <a:defRPr/>
            </a:pPr>
            <a:r>
              <a:rPr lang="en-US" smtClean="0"/>
              <a:t>_________________________________________________________________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_________________________________________________________________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F2E938C-C6FA-4AF4-AC43-202F6BBC779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649" r:id="rId12"/>
    <p:sldLayoutId id="2147483761" r:id="rId13"/>
    <p:sldLayoutId id="2147483762" r:id="rId14"/>
  </p:sldLayoutIdLst>
  <p:transition>
    <p:wipe dir="d"/>
  </p:transition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_________________________________________________________________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78795-C3FD-4449-9037-CEEF8E92D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ransition>
    <p:wipe dir="d"/>
  </p:transition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5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13" Type="http://schemas.openxmlformats.org/officeDocument/2006/relationships/diagramData" Target="../diagrams/data5.xml"/><Relationship Id="rId18" Type="http://schemas.openxmlformats.org/officeDocument/2006/relationships/image" Target="../media/image5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17" Type="http://schemas.microsoft.com/office/2007/relationships/diagramDrawing" Target="../diagrams/drawing5.xml"/><Relationship Id="rId2" Type="http://schemas.openxmlformats.org/officeDocument/2006/relationships/notesSlide" Target="../notesSlides/notesSlide12.xml"/><Relationship Id="rId16" Type="http://schemas.openxmlformats.org/officeDocument/2006/relationships/diagramColors" Target="../diagrams/colors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Relationship Id="rId14" Type="http://schemas.openxmlformats.org/officeDocument/2006/relationships/diagramLayout" Target="../diagrams/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image" Target="../media/image5.png"/><Relationship Id="rId4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5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13" Type="http://schemas.openxmlformats.org/officeDocument/2006/relationships/diagramLayout" Target="../diagrams/layout9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12" Type="http://schemas.openxmlformats.org/officeDocument/2006/relationships/diagramData" Target="../diagrams/data9.xml"/><Relationship Id="rId17" Type="http://schemas.openxmlformats.org/officeDocument/2006/relationships/image" Target="../media/image5.png"/><Relationship Id="rId2" Type="http://schemas.openxmlformats.org/officeDocument/2006/relationships/diagramData" Target="../diagrams/data7.xml"/><Relationship Id="rId16" Type="http://schemas.microsoft.com/office/2007/relationships/diagramDrawing" Target="../diagrams/drawing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5" Type="http://schemas.openxmlformats.org/officeDocument/2006/relationships/diagramColors" Target="../diagrams/colors9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Relationship Id="rId14" Type="http://schemas.openxmlformats.org/officeDocument/2006/relationships/diagramQuickStyle" Target="../diagrams/quickStyle9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13" Type="http://schemas.openxmlformats.org/officeDocument/2006/relationships/diagramLayout" Target="../diagrams/layout12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12" Type="http://schemas.openxmlformats.org/officeDocument/2006/relationships/diagramData" Target="../diagrams/data12.xml"/><Relationship Id="rId17" Type="http://schemas.openxmlformats.org/officeDocument/2006/relationships/image" Target="../media/image5.png"/><Relationship Id="rId2" Type="http://schemas.openxmlformats.org/officeDocument/2006/relationships/diagramData" Target="../diagrams/data10.xml"/><Relationship Id="rId16" Type="http://schemas.microsoft.com/office/2007/relationships/diagramDrawing" Target="../diagrams/drawing1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5" Type="http://schemas.openxmlformats.org/officeDocument/2006/relationships/diagramColors" Target="../diagrams/colors12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Relationship Id="rId14" Type="http://schemas.openxmlformats.org/officeDocument/2006/relationships/diagramQuickStyle" Target="../diagrams/quickStyle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7" Type="http://schemas.openxmlformats.org/officeDocument/2006/relationships/image" Target="../media/image5.pn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bi.gov.in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hyperlink" Target="http://www.scores.gov.in/" TargetMode="External"/><Relationship Id="rId4" Type="http://schemas.openxmlformats.org/officeDocument/2006/relationships/hyperlink" Target="http://www.investor.sebi.gov.in/" TargetMode="Externa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image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524000"/>
            <a:ext cx="3429000" cy="4079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4495800" y="1905000"/>
            <a:ext cx="39014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</a:rPr>
              <a:t>Buyback of Securities</a:t>
            </a:r>
          </a:p>
          <a:p>
            <a:pPr algn="ctr"/>
            <a:r>
              <a:rPr lang="en-US" sz="4000" b="1" dirty="0">
                <a:solidFill>
                  <a:srgbClr val="0070C0"/>
                </a:solidFill>
              </a:rPr>
              <a:t>a</a:t>
            </a:r>
            <a:r>
              <a:rPr lang="en-US" sz="4000" b="1" dirty="0" smtClean="0">
                <a:solidFill>
                  <a:srgbClr val="0070C0"/>
                </a:solidFill>
              </a:rPr>
              <a:t>nd </a:t>
            </a:r>
          </a:p>
          <a:p>
            <a:pPr algn="ctr"/>
            <a:r>
              <a:rPr lang="en-US" sz="4000" b="1" dirty="0" smtClean="0">
                <a:solidFill>
                  <a:srgbClr val="0070C0"/>
                </a:solidFill>
              </a:rPr>
              <a:t>Open </a:t>
            </a:r>
            <a:r>
              <a:rPr lang="en-US" sz="4000" b="1" dirty="0">
                <a:solidFill>
                  <a:srgbClr val="0070C0"/>
                </a:solidFill>
              </a:rPr>
              <a:t>Offer of Shares</a:t>
            </a:r>
          </a:p>
          <a:p>
            <a:pPr algn="ctr"/>
            <a:endParaRPr lang="en-US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64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2800" spc="-1" dirty="0">
                <a:solidFill>
                  <a:srgbClr val="00B0F0"/>
                </a:solidFill>
                <a:latin typeface="Arial"/>
              </a:rPr>
              <a:t>Methods of </a:t>
            </a:r>
            <a:r>
              <a:rPr lang="en-IN" sz="2800" spc="-1" dirty="0" smtClean="0">
                <a:solidFill>
                  <a:srgbClr val="00B0F0"/>
                </a:solidFill>
                <a:latin typeface="Arial"/>
              </a:rPr>
              <a:t>Buyback (Comparison)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804F3E05-18A8-41FF-96A9-4D7BABC6132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7391E97-0673-4F8E-9B8D-14EC75A13C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96192"/>
              </p:ext>
            </p:extLst>
          </p:nvPr>
        </p:nvGraphicFramePr>
        <p:xfrm>
          <a:off x="380999" y="2209801"/>
          <a:ext cx="8305193" cy="3581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88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8008">
                  <a:extLst>
                    <a:ext uri="{9D8B030D-6E8A-4147-A177-3AD203B41FA5}">
                      <a16:colId xmlns:a16="http://schemas.microsoft.com/office/drawing/2014/main" val="3164996684"/>
                    </a:ext>
                  </a:extLst>
                </a:gridCol>
                <a:gridCol w="27983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12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baseline="0" dirty="0" smtClean="0">
                        <a:solidFill>
                          <a:srgbClr val="034EA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baseline="0" dirty="0" smtClean="0">
                        <a:solidFill>
                          <a:srgbClr val="034EA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>
                        <a:solidFill>
                          <a:srgbClr val="034EA2"/>
                        </a:solidFill>
                        <a:latin typeface="+mn-lt"/>
                      </a:endParaRPr>
                    </a:p>
                  </a:txBody>
                  <a:tcPr marL="0" marR="9906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>
                          <a:solidFill>
                            <a:srgbClr val="034EA2"/>
                          </a:solidFill>
                          <a:latin typeface="+mn-lt"/>
                          <a:ea typeface="+mn-ea"/>
                          <a:cs typeface="+mn-cs"/>
                        </a:rPr>
                        <a:t>TENDER ROUTE</a:t>
                      </a:r>
                      <a:endParaRPr lang="en-US" sz="1600" b="1" dirty="0">
                        <a:solidFill>
                          <a:srgbClr val="034EA2"/>
                        </a:solidFill>
                        <a:latin typeface="+mn-lt"/>
                      </a:endParaRPr>
                    </a:p>
                  </a:txBody>
                  <a:tcPr marL="99060" marR="9906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baseline="0" dirty="0">
                          <a:solidFill>
                            <a:srgbClr val="034EA2"/>
                          </a:solidFill>
                          <a:latin typeface="+mn-lt"/>
                          <a:ea typeface="+mn-ea"/>
                          <a:cs typeface="+mn-cs"/>
                        </a:rPr>
                        <a:t>OPEN MARKET ROUTE</a:t>
                      </a:r>
                      <a:endParaRPr lang="en-US" sz="1600" b="1" dirty="0">
                        <a:solidFill>
                          <a:srgbClr val="034EA2"/>
                        </a:solidFill>
                        <a:latin typeface="+mn-lt"/>
                      </a:endParaRPr>
                    </a:p>
                  </a:txBody>
                  <a:tcPr marL="99060" marR="9906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1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Limit on Buyback Size</a:t>
                      </a:r>
                    </a:p>
                  </a:txBody>
                  <a:tcPr marL="36000" marR="9906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312" indent="0" algn="ctr">
                        <a:buClrTx/>
                        <a:buFontTx/>
                        <a:buNone/>
                      </a:pPr>
                      <a:r>
                        <a:rPr lang="en-US" sz="1600" b="0" kern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Up to 25% of Net </a:t>
                      </a:r>
                      <a:r>
                        <a:rPr lang="en-US" sz="1600" b="0" kern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Worth</a:t>
                      </a:r>
                      <a:endParaRPr lang="en-US" sz="1600" b="0" kern="0" baseline="30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9060" marR="9906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312" indent="0" algn="ctr">
                        <a:buClrTx/>
                        <a:buFontTx/>
                        <a:buNone/>
                      </a:pPr>
                      <a:r>
                        <a:rPr lang="en-US" sz="1600" b="0" kern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Up to 15% of Net </a:t>
                      </a:r>
                      <a:r>
                        <a:rPr lang="en-US" sz="1600" b="0" kern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Worth</a:t>
                      </a:r>
                      <a:endParaRPr lang="en-US" sz="1600" b="0" kern="0" baseline="30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9060" marR="9906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420269"/>
                  </a:ext>
                </a:extLst>
              </a:tr>
              <a:tr h="5474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ahoma" pitchFamily="34" charset="0"/>
                        </a:rPr>
                        <a:t>Pricing</a:t>
                      </a:r>
                    </a:p>
                  </a:txBody>
                  <a:tcPr marL="36000" marR="9906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312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Fixed Price</a:t>
                      </a:r>
                    </a:p>
                  </a:txBody>
                  <a:tcPr marL="99060" marR="9906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312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Multiple pricing subject to cap of maximum offer price</a:t>
                      </a:r>
                    </a:p>
                  </a:txBody>
                  <a:tcPr marL="99060" marR="9906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8362227"/>
                  </a:ext>
                </a:extLst>
              </a:tr>
              <a:tr h="5081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Shareholders Participation</a:t>
                      </a:r>
                    </a:p>
                  </a:txBody>
                  <a:tcPr marL="36000" marR="9906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312" indent="0" algn="ctr">
                        <a:buClrTx/>
                        <a:buFontTx/>
                        <a:buNone/>
                      </a:pPr>
                      <a:r>
                        <a:rPr lang="en-US" sz="1600" b="0" kern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Only Record Date shareholders</a:t>
                      </a:r>
                    </a:p>
                  </a:txBody>
                  <a:tcPr marL="99060" marR="9906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312" indent="0" algn="ctr">
                        <a:buClrTx/>
                        <a:buFontTx/>
                        <a:buNone/>
                      </a:pPr>
                      <a:r>
                        <a:rPr lang="en-US" sz="1600" b="0" kern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 shareholders</a:t>
                      </a:r>
                    </a:p>
                  </a:txBody>
                  <a:tcPr marL="99060" marR="9906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290299"/>
                  </a:ext>
                </a:extLst>
              </a:tr>
              <a:tr h="5474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Retail Shareholders Reservations</a:t>
                      </a:r>
                    </a:p>
                  </a:txBody>
                  <a:tcPr marL="36000" marR="9906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312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15% of buyback size to be reserved for small shareholders</a:t>
                      </a:r>
                    </a:p>
                  </a:txBody>
                  <a:tcPr marL="99060" marR="9906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312" indent="0" algn="ctr">
                        <a:buClrTx/>
                        <a:buFontTx/>
                        <a:buNone/>
                      </a:pPr>
                      <a:r>
                        <a:rPr lang="en-US" sz="1600" b="0" kern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N.A</a:t>
                      </a:r>
                      <a:r>
                        <a:rPr lang="en-US" sz="1600" b="0" kern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600" b="0" kern="0" baseline="30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9060" marR="9906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450"/>
                  </a:ext>
                </a:extLst>
              </a:tr>
              <a:tr h="6489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Offer Period </a:t>
                      </a:r>
                    </a:p>
                  </a:txBody>
                  <a:tcPr marL="36000" marR="9906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312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 working days</a:t>
                      </a:r>
                    </a:p>
                  </a:txBody>
                  <a:tcPr marL="99060" marR="9906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312" indent="0" algn="ctr">
                        <a:buClrTx/>
                        <a:buFontTx/>
                        <a:buNone/>
                      </a:pPr>
                      <a:r>
                        <a:rPr lang="en-US" sz="1600" b="0" kern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 months^ </a:t>
                      </a:r>
                      <a:endParaRPr lang="en-US" sz="1600" b="0" kern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9060" marR="9906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542032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81000" y="5940464"/>
            <a:ext cx="8342811" cy="5952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i="1" kern="0" dirty="0" smtClean="0">
              <a:solidFill>
                <a:srgbClr val="404040">
                  <a:lumMod val="50000"/>
                </a:srgbClr>
              </a:solidFill>
            </a:endParaRPr>
          </a:p>
          <a:p>
            <a:pPr algn="ctr"/>
            <a:r>
              <a:rPr lang="en-US" sz="1600" i="1" kern="0" dirty="0" smtClean="0">
                <a:solidFill>
                  <a:srgbClr val="404040">
                    <a:lumMod val="50000"/>
                  </a:srgbClr>
                </a:solidFill>
              </a:rPr>
              <a:t>^ In open market route, the </a:t>
            </a:r>
            <a:r>
              <a:rPr lang="en-US" sz="1600" i="1" kern="0" dirty="0">
                <a:solidFill>
                  <a:srgbClr val="404040">
                    <a:lumMod val="50000"/>
                  </a:srgbClr>
                </a:solidFill>
              </a:rPr>
              <a:t>Company has the option to close the buyback, once it achieves the maximum buyback size or utilizes </a:t>
            </a:r>
            <a:r>
              <a:rPr lang="en-US" sz="1600" i="1" kern="0" dirty="0" smtClean="0">
                <a:solidFill>
                  <a:srgbClr val="404040">
                    <a:lumMod val="50000"/>
                  </a:srgbClr>
                </a:solidFill>
              </a:rPr>
              <a:t>at least </a:t>
            </a:r>
            <a:r>
              <a:rPr lang="en-US" sz="1600" i="1" kern="0" dirty="0">
                <a:solidFill>
                  <a:srgbClr val="404040">
                    <a:lumMod val="50000"/>
                  </a:srgbClr>
                </a:solidFill>
              </a:rPr>
              <a:t>50% of the amount earmarked for buyback, whichever is earlier </a:t>
            </a:r>
          </a:p>
          <a:p>
            <a:pPr algn="ctr"/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609601" y="1676400"/>
            <a:ext cx="7848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/>
              <a:t>For Buyback, a </a:t>
            </a:r>
            <a:r>
              <a:rPr lang="en-US" sz="2400" b="1" dirty="0"/>
              <a:t>public announcement made by Company</a:t>
            </a:r>
          </a:p>
        </p:txBody>
      </p:sp>
      <p:pic>
        <p:nvPicPr>
          <p:cNvPr id="12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4049" y="392727"/>
            <a:ext cx="602142" cy="602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4007076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spc="-1" dirty="0">
                <a:solidFill>
                  <a:srgbClr val="00B0F0"/>
                </a:solidFill>
                <a:latin typeface="Arial"/>
              </a:rPr>
              <a:t>Offer Price &amp; Record Date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804F3E05-18A8-41FF-96A9-4D7BABC6132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188B02D-67C8-4F3C-8499-1051D260DA1E}"/>
              </a:ext>
            </a:extLst>
          </p:cNvPr>
          <p:cNvGrpSpPr/>
          <p:nvPr/>
        </p:nvGrpSpPr>
        <p:grpSpPr>
          <a:xfrm>
            <a:off x="533400" y="1681655"/>
            <a:ext cx="8229600" cy="1591301"/>
            <a:chOff x="384235" y="1066800"/>
            <a:chExt cx="9196678" cy="20562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795207D-94F8-4667-9525-74198DC538F7}"/>
                </a:ext>
              </a:extLst>
            </p:cNvPr>
            <p:cNvGrpSpPr/>
            <p:nvPr/>
          </p:nvGrpSpPr>
          <p:grpSpPr>
            <a:xfrm>
              <a:off x="384235" y="1198235"/>
              <a:ext cx="5518133" cy="1830674"/>
              <a:chOff x="243664" y="1066800"/>
              <a:chExt cx="5910711" cy="1760804"/>
            </a:xfrm>
          </p:grpSpPr>
          <p:sp>
            <p:nvSpPr>
              <p:cNvPr id="14" name="Rectangle 17">
                <a:extLst>
                  <a:ext uri="{FF2B5EF4-FFF2-40B4-BE49-F238E27FC236}">
                    <a16:creationId xmlns:a16="http://schemas.microsoft.com/office/drawing/2014/main" id="{B4755D4C-E770-4DC4-AE4D-EC66B0826F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664" y="1066800"/>
                <a:ext cx="1719439" cy="1650752"/>
              </a:xfrm>
              <a:prstGeom prst="homePlate">
                <a:avLst>
                  <a:gd name="adj" fmla="val 33010"/>
                </a:avLst>
              </a:prstGeom>
              <a:solidFill>
                <a:srgbClr val="81A6D0"/>
              </a:solidFill>
              <a:ln w="12700" algn="ctr">
                <a:noFill/>
                <a:prstDash val="solid"/>
                <a:miter lim="800000"/>
                <a:headEnd/>
                <a:tailEnd/>
              </a:ln>
              <a:effectLst/>
            </p:spPr>
            <p:txBody>
              <a:bodyPr wrap="square" lIns="45720" rIns="45720" anchor="ctr">
                <a:noAutofit/>
              </a:bodyPr>
              <a:lstStyle/>
              <a:p>
                <a:pPr algn="ctr">
                  <a:lnSpc>
                    <a:spcPct val="11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r>
                  <a:rPr lang="en-GB" b="1" kern="0" dirty="0">
                    <a:solidFill>
                      <a:schemeClr val="bg1"/>
                    </a:solidFill>
                  </a:rPr>
                  <a:t>Offer Price </a:t>
                </a:r>
                <a:endParaRPr lang="en-IN" b="1" kern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ABCCB006-FBC0-408C-A5EE-A894DFD7F785}"/>
                  </a:ext>
                </a:extLst>
              </p:cNvPr>
              <p:cNvSpPr/>
              <p:nvPr/>
            </p:nvSpPr>
            <p:spPr>
              <a:xfrm>
                <a:off x="2419735" y="1143000"/>
                <a:ext cx="3734640" cy="1684604"/>
              </a:xfrm>
              <a:prstGeom prst="rect">
                <a:avLst/>
              </a:prstGeom>
              <a:solidFill>
                <a:srgbClr val="D0ECF9"/>
              </a:solidFill>
              <a:ln>
                <a:noFill/>
              </a:ln>
              <a:effectLst>
                <a:outerShdw blurRad="50800" dist="37716" dir="2700033">
                  <a:scrgbClr r="0" g="0" b="0">
                    <a:alpha val="40000"/>
                  </a:scrgbClr>
                </a:outerShdw>
              </a:effectLst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  <a:r>
                  <a:rPr lang="en-GB" b="1" u="sng" dirty="0">
                    <a:solidFill>
                      <a:schemeClr val="tx1"/>
                    </a:solidFill>
                  </a:rPr>
                  <a:t>Price at which:</a:t>
                </a:r>
              </a:p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n-GB" sz="1600" dirty="0">
                    <a:solidFill>
                      <a:schemeClr val="tx1"/>
                    </a:solidFill>
                  </a:rPr>
                  <a:t>Shares will be bought back by the Company</a:t>
                </a:r>
              </a:p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n-GB" sz="1600" dirty="0" smtClean="0">
                    <a:solidFill>
                      <a:schemeClr val="tx1"/>
                    </a:solidFill>
                  </a:rPr>
                  <a:t>Offer price determined by the </a:t>
                </a:r>
                <a:r>
                  <a:rPr lang="en-GB" sz="1600" dirty="0">
                    <a:solidFill>
                      <a:schemeClr val="tx1"/>
                    </a:solidFill>
                  </a:rPr>
                  <a:t>Board of the Company</a:t>
                </a:r>
              </a:p>
              <a:p>
                <a:pPr algn="ctr"/>
                <a:endParaRPr lang="en-GB" sz="1400" dirty="0">
                  <a:solidFill>
                    <a:schemeClr val="tx1"/>
                  </a:solidFill>
                </a:endParaRPr>
              </a:p>
              <a:p>
                <a:pPr marL="285750" indent="-285750" algn="ctr">
                  <a:buFont typeface="Wingdings" panose="05000000000000000000" pitchFamily="2" charset="2"/>
                  <a:buChar char="Ø"/>
                </a:pPr>
                <a:endParaRPr lang="en-GB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Trapezoid 15">
                <a:extLst>
                  <a:ext uri="{FF2B5EF4-FFF2-40B4-BE49-F238E27FC236}">
                    <a16:creationId xmlns:a16="http://schemas.microsoft.com/office/drawing/2014/main" id="{603923F6-3DFA-47CC-B151-C64CA6D6C448}"/>
                  </a:ext>
                </a:extLst>
              </p:cNvPr>
              <p:cNvSpPr/>
              <p:nvPr/>
            </p:nvSpPr>
            <p:spPr bwMode="auto">
              <a:xfrm rot="5400000">
                <a:off x="1648376" y="1684372"/>
                <a:ext cx="1125790" cy="347852"/>
              </a:xfrm>
              <a:prstGeom prst="trapezoid">
                <a:avLst>
                  <a:gd name="adj" fmla="val 620000"/>
                </a:avLst>
              </a:prstGeom>
              <a:solidFill>
                <a:srgbClr val="D2D2F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29" tIns="72000" rIns="91429" bIns="720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0" fontAlgn="auto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>
                    <a:tab pos="4303713" algn="ctr"/>
                    <a:tab pos="8866188" algn="r"/>
                  </a:tabLst>
                  <a:defRPr/>
                </a:pP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6" name="Trapezoid 5">
              <a:extLst>
                <a:ext uri="{FF2B5EF4-FFF2-40B4-BE49-F238E27FC236}">
                  <a16:creationId xmlns:a16="http://schemas.microsoft.com/office/drawing/2014/main" id="{29102961-E77E-4F58-B8E7-B478000C0168}"/>
                </a:ext>
              </a:extLst>
            </p:cNvPr>
            <p:cNvSpPr/>
            <p:nvPr/>
          </p:nvSpPr>
          <p:spPr bwMode="auto">
            <a:xfrm rot="10800000">
              <a:off x="6112423" y="1066800"/>
              <a:ext cx="1431377" cy="400110"/>
            </a:xfrm>
            <a:prstGeom prst="trapezoid">
              <a:avLst>
                <a:gd name="adj" fmla="val 620000"/>
              </a:avLst>
            </a:prstGeom>
            <a:solidFill>
              <a:srgbClr val="D2D2F5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29" tIns="72000" rIns="91429" bIns="720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4303713" algn="ctr"/>
                  <a:tab pos="8866188" algn="r"/>
                </a:tabLst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AutoShape 12">
              <a:extLst>
                <a:ext uri="{FF2B5EF4-FFF2-40B4-BE49-F238E27FC236}">
                  <a16:creationId xmlns:a16="http://schemas.microsoft.com/office/drawing/2014/main" id="{3AD29821-6E0F-43DC-B8E3-17E20D395D89}"/>
                </a:ext>
              </a:extLst>
            </p:cNvPr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6203819" y="1577866"/>
              <a:ext cx="1288074" cy="624164"/>
            </a:xfrm>
            <a:prstGeom prst="rect">
              <a:avLst/>
            </a:prstGeom>
            <a:noFill/>
            <a:ln w="6350" algn="ctr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 lIns="168812" tIns="0" bIns="0" anchor="ctr"/>
            <a:lstStyle/>
            <a:p>
              <a:pPr algn="ctr">
                <a:spcBef>
                  <a:spcPct val="0"/>
                </a:spcBef>
              </a:pPr>
              <a:r>
                <a:rPr lang="en-US" sz="1400" b="1" kern="0" dirty="0"/>
                <a:t>TENDER OFFER 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7FFEA72B-F0A7-44FD-9BDE-5D87CAA0F5C0}"/>
                </a:ext>
              </a:extLst>
            </p:cNvPr>
            <p:cNvCxnSpPr>
              <a:cxnSpLocks/>
            </p:cNvCxnSpPr>
            <p:nvPr/>
          </p:nvCxnSpPr>
          <p:spPr>
            <a:xfrm>
              <a:off x="6847856" y="2207827"/>
              <a:ext cx="0" cy="186216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9" name="Trapezoid 8">
              <a:extLst>
                <a:ext uri="{FF2B5EF4-FFF2-40B4-BE49-F238E27FC236}">
                  <a16:creationId xmlns:a16="http://schemas.microsoft.com/office/drawing/2014/main" id="{6B4E8CE1-6DD9-4338-994C-B4FE27CDC5BD}"/>
                </a:ext>
              </a:extLst>
            </p:cNvPr>
            <p:cNvSpPr/>
            <p:nvPr/>
          </p:nvSpPr>
          <p:spPr bwMode="auto">
            <a:xfrm rot="10800000">
              <a:off x="8001000" y="1067946"/>
              <a:ext cx="1431377" cy="400110"/>
            </a:xfrm>
            <a:prstGeom prst="trapezoid">
              <a:avLst>
                <a:gd name="adj" fmla="val 620000"/>
              </a:avLst>
            </a:prstGeom>
            <a:solidFill>
              <a:srgbClr val="D2D2F5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29" tIns="72000" rIns="91429" bIns="720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4303713" algn="ctr"/>
                  <a:tab pos="8866188" algn="r"/>
                </a:tabLst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AutoShape 12">
              <a:extLst>
                <a:ext uri="{FF2B5EF4-FFF2-40B4-BE49-F238E27FC236}">
                  <a16:creationId xmlns:a16="http://schemas.microsoft.com/office/drawing/2014/main" id="{DCDA1E81-11BB-4220-B22A-081B3E8912C4}"/>
                </a:ext>
              </a:extLst>
            </p:cNvPr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8185019" y="1524000"/>
              <a:ext cx="1288074" cy="624164"/>
            </a:xfrm>
            <a:prstGeom prst="rect">
              <a:avLst/>
            </a:prstGeom>
            <a:noFill/>
            <a:ln w="6350" algn="ctr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 lIns="168812" tIns="0" bIns="0" anchor="ctr"/>
            <a:lstStyle/>
            <a:p>
              <a:pPr algn="ctr">
                <a:spcBef>
                  <a:spcPct val="0"/>
                </a:spcBef>
              </a:pPr>
              <a:r>
                <a:rPr lang="en-US" sz="1400" b="1" kern="0" dirty="0"/>
                <a:t>OPEN MARKET </a:t>
              </a:r>
            </a:p>
          </p:txBody>
        </p:sp>
        <p:sp>
          <p:nvSpPr>
            <p:cNvPr id="11" name="Rectangle: Rounded Corners 50">
              <a:extLst>
                <a:ext uri="{FF2B5EF4-FFF2-40B4-BE49-F238E27FC236}">
                  <a16:creationId xmlns:a16="http://schemas.microsoft.com/office/drawing/2014/main" id="{A60755C5-5C62-40E2-9E56-25950070CCFF}"/>
                </a:ext>
              </a:extLst>
            </p:cNvPr>
            <p:cNvSpPr/>
            <p:nvPr/>
          </p:nvSpPr>
          <p:spPr>
            <a:xfrm>
              <a:off x="7877824" y="2287154"/>
              <a:ext cx="1703089" cy="835932"/>
            </a:xfrm>
            <a:prstGeom prst="round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200" dirty="0">
                  <a:solidFill>
                    <a:srgbClr val="404040"/>
                  </a:solidFill>
                </a:rPr>
                <a:t>Multiple pricing subject to cap of maximum offer price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F994A4A-6710-4746-A169-BC4A91FCCDFE}"/>
                </a:ext>
              </a:extLst>
            </p:cNvPr>
            <p:cNvCxnSpPr>
              <a:cxnSpLocks/>
            </p:cNvCxnSpPr>
            <p:nvPr/>
          </p:nvCxnSpPr>
          <p:spPr>
            <a:xfrm>
              <a:off x="8829056" y="2136204"/>
              <a:ext cx="0" cy="186216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3" name="Rectangle: Rounded Corners 39">
              <a:extLst>
                <a:ext uri="{FF2B5EF4-FFF2-40B4-BE49-F238E27FC236}">
                  <a16:creationId xmlns:a16="http://schemas.microsoft.com/office/drawing/2014/main" id="{9B30AF0F-07C1-4B74-9E6C-43BC35329FC3}"/>
                </a:ext>
              </a:extLst>
            </p:cNvPr>
            <p:cNvSpPr/>
            <p:nvPr/>
          </p:nvSpPr>
          <p:spPr>
            <a:xfrm>
              <a:off x="6096001" y="2438400"/>
              <a:ext cx="1503713" cy="590510"/>
            </a:xfrm>
            <a:prstGeom prst="round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600" dirty="0">
                  <a:solidFill>
                    <a:srgbClr val="404040"/>
                  </a:solidFill>
                  <a:latin typeface="Calibri"/>
                </a:rPr>
                <a:t>Fixed Price</a:t>
              </a:r>
              <a:endParaRPr lang="en-IN" sz="1600" dirty="0">
                <a:solidFill>
                  <a:srgbClr val="404040"/>
                </a:solidFill>
                <a:latin typeface="Calibri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389B8DA-0A07-4A05-873F-0008CA4405F4}"/>
              </a:ext>
            </a:extLst>
          </p:cNvPr>
          <p:cNvGrpSpPr/>
          <p:nvPr/>
        </p:nvGrpSpPr>
        <p:grpSpPr>
          <a:xfrm>
            <a:off x="446111" y="3448643"/>
            <a:ext cx="8338660" cy="1180182"/>
            <a:chOff x="440072" y="2401076"/>
            <a:chExt cx="8915399" cy="1119855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58471C5-61AB-4E18-A2CB-A8C536BB479B}"/>
                </a:ext>
              </a:extLst>
            </p:cNvPr>
            <p:cNvSpPr/>
            <p:nvPr/>
          </p:nvSpPr>
          <p:spPr>
            <a:xfrm>
              <a:off x="440073" y="2878930"/>
              <a:ext cx="8915398" cy="642001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285750" indent="-285750">
                <a:lnSpc>
                  <a:spcPct val="110000"/>
                </a:lnSpc>
                <a:spcBef>
                  <a:spcPts val="200"/>
                </a:spcBef>
                <a:spcAft>
                  <a:spcPts val="200"/>
                </a:spcAft>
                <a:buFont typeface="Wingdings" panose="05000000000000000000" pitchFamily="2" charset="2"/>
                <a:buChar char="Ø"/>
              </a:pPr>
              <a:r>
                <a:rPr lang="en-GB" sz="1600" kern="0" dirty="0">
                  <a:solidFill>
                    <a:srgbClr val="595959"/>
                  </a:solidFill>
                </a:rPr>
                <a:t>Offer Price is equal to/ higher than the market price </a:t>
              </a:r>
            </a:p>
            <a:p>
              <a:pPr marL="285750" indent="-285750">
                <a:lnSpc>
                  <a:spcPct val="110000"/>
                </a:lnSpc>
                <a:spcBef>
                  <a:spcPts val="200"/>
                </a:spcBef>
                <a:spcAft>
                  <a:spcPts val="200"/>
                </a:spcAft>
                <a:buFont typeface="Wingdings" panose="05000000000000000000" pitchFamily="2" charset="2"/>
                <a:buChar char="Ø"/>
              </a:pPr>
              <a:r>
                <a:rPr lang="en-GB" sz="1600" kern="0" dirty="0">
                  <a:solidFill>
                    <a:srgbClr val="595959"/>
                  </a:solidFill>
                </a:rPr>
                <a:t>Opportunity for the shareholders to exit thinly traded stock</a:t>
              </a:r>
            </a:p>
            <a:p>
              <a:pPr algn="ctr">
                <a:lnSpc>
                  <a:spcPct val="110000"/>
                </a:lnSpc>
                <a:spcBef>
                  <a:spcPts val="200"/>
                </a:spcBef>
                <a:spcAft>
                  <a:spcPts val="200"/>
                </a:spcAft>
              </a:pPr>
              <a:r>
                <a:rPr lang="en-GB" sz="1600" kern="0" dirty="0">
                  <a:solidFill>
                    <a:srgbClr val="595959"/>
                  </a:solidFill>
                </a:rPr>
                <a:t>	</a:t>
              </a:r>
              <a:endParaRPr lang="en-IN" sz="1600" kern="0" dirty="0">
                <a:solidFill>
                  <a:srgbClr val="595959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5717550-B3C7-4A8D-99B5-FFA0CC5649E1}"/>
                </a:ext>
              </a:extLst>
            </p:cNvPr>
            <p:cNvSpPr/>
            <p:nvPr/>
          </p:nvSpPr>
          <p:spPr>
            <a:xfrm>
              <a:off x="440072" y="2401076"/>
              <a:ext cx="8915399" cy="36576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37160" tIns="82296" rtlCol="0" anchor="ctr"/>
            <a:lstStyle/>
            <a:p>
              <a:r>
                <a:rPr lang="en-US" b="1" dirty="0">
                  <a:latin typeface="Calibri" pitchFamily="34" charset="0"/>
                </a:rPr>
                <a:t>When is it beneficial for shareholders to tender their shares?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E9F5414-7217-492C-9AFB-F31820400020}"/>
              </a:ext>
            </a:extLst>
          </p:cNvPr>
          <p:cNvGrpSpPr/>
          <p:nvPr/>
        </p:nvGrpSpPr>
        <p:grpSpPr>
          <a:xfrm>
            <a:off x="518571" y="4743305"/>
            <a:ext cx="5029797" cy="1600200"/>
            <a:chOff x="243664" y="1066800"/>
            <a:chExt cx="5901662" cy="1650752"/>
          </a:xfrm>
        </p:grpSpPr>
        <p:sp>
          <p:nvSpPr>
            <p:cNvPr id="21" name="Rectangle 17">
              <a:extLst>
                <a:ext uri="{FF2B5EF4-FFF2-40B4-BE49-F238E27FC236}">
                  <a16:creationId xmlns:a16="http://schemas.microsoft.com/office/drawing/2014/main" id="{5312F11F-75C1-45E6-9861-13DA37178F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664" y="1066800"/>
              <a:ext cx="1719438" cy="1650752"/>
            </a:xfrm>
            <a:prstGeom prst="homePlate">
              <a:avLst>
                <a:gd name="adj" fmla="val 33010"/>
              </a:avLst>
            </a:prstGeom>
            <a:solidFill>
              <a:srgbClr val="81A6D0"/>
            </a:solidFill>
            <a:ln w="12700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wrap="square" lIns="45720" rIns="45720" anchor="ctr">
              <a:noAutofit/>
            </a:bodyPr>
            <a:lstStyle/>
            <a:p>
              <a:pPr algn="ctr">
                <a:lnSpc>
                  <a:spcPct val="110000"/>
                </a:lnSpc>
                <a:spcBef>
                  <a:spcPts val="200"/>
                </a:spcBef>
                <a:spcAft>
                  <a:spcPts val="200"/>
                </a:spcAft>
              </a:pPr>
              <a:r>
                <a:rPr lang="en-GB" b="1" kern="0" dirty="0">
                  <a:solidFill>
                    <a:schemeClr val="bg1"/>
                  </a:solidFill>
                </a:rPr>
                <a:t>Record Date &amp; Significance</a:t>
              </a:r>
              <a:endParaRPr lang="en-IN" b="1" kern="0" dirty="0">
                <a:solidFill>
                  <a:schemeClr val="bg1"/>
                </a:solidFill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CE1E53E-430E-4D29-8694-A55B7BA09EF6}"/>
                </a:ext>
              </a:extLst>
            </p:cNvPr>
            <p:cNvSpPr/>
            <p:nvPr/>
          </p:nvSpPr>
          <p:spPr>
            <a:xfrm>
              <a:off x="2416408" y="1143000"/>
              <a:ext cx="3728918" cy="1538288"/>
            </a:xfrm>
            <a:prstGeom prst="rect">
              <a:avLst/>
            </a:prstGeom>
            <a:solidFill>
              <a:srgbClr val="D0ECF9"/>
            </a:solidFill>
            <a:ln>
              <a:noFill/>
            </a:ln>
            <a:effectLst>
              <a:outerShdw blurRad="50800" dist="37716" dir="2700033">
                <a:scrgbClr r="0" g="0" b="0">
                  <a:alpha val="40000"/>
                </a:scrgb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lvl="0">
                <a:spcBef>
                  <a:spcPts val="300"/>
                </a:spcBef>
                <a:buClr>
                  <a:srgbClr val="034EA2"/>
                </a:buClr>
                <a:defRPr/>
              </a:pPr>
              <a:r>
                <a:rPr lang="en-US" sz="1600" b="1" u="sng" dirty="0">
                  <a:solidFill>
                    <a:srgbClr val="404040"/>
                  </a:solidFill>
                </a:rPr>
                <a:t>Cut-off to determine the:</a:t>
              </a:r>
            </a:p>
            <a:p>
              <a:pPr marL="285750" indent="-285750">
                <a:buFont typeface="Wingdings" panose="05000000000000000000" pitchFamily="2" charset="2"/>
                <a:buChar char="q"/>
              </a:pPr>
              <a:r>
                <a:rPr lang="en-GB" sz="1600" dirty="0">
                  <a:solidFill>
                    <a:schemeClr val="tx1"/>
                  </a:solidFill>
                </a:rPr>
                <a:t>Eligibility to participate in buyback</a:t>
              </a:r>
            </a:p>
            <a:p>
              <a:pPr marL="285750" indent="-285750">
                <a:buFont typeface="Wingdings" panose="05000000000000000000" pitchFamily="2" charset="2"/>
                <a:buChar char="q"/>
              </a:pPr>
              <a:r>
                <a:rPr lang="en-GB" sz="1600" dirty="0">
                  <a:solidFill>
                    <a:schemeClr val="tx1"/>
                  </a:solidFill>
                </a:rPr>
                <a:t>Entitlement Ratio</a:t>
              </a:r>
            </a:p>
            <a:p>
              <a:pPr marL="285750" indent="-285750">
                <a:buFont typeface="Wingdings" panose="05000000000000000000" pitchFamily="2" charset="2"/>
                <a:buChar char="q"/>
              </a:pPr>
              <a:r>
                <a:rPr lang="en-GB" sz="1600" dirty="0">
                  <a:solidFill>
                    <a:schemeClr val="tx1"/>
                  </a:solidFill>
                </a:rPr>
                <a:t>Dispatch of LOF &amp; Tender Form</a:t>
              </a:r>
            </a:p>
            <a:p>
              <a:pPr lvl="0" algn="ctr">
                <a:spcBef>
                  <a:spcPts val="300"/>
                </a:spcBef>
                <a:buClr>
                  <a:srgbClr val="034EA2"/>
                </a:buClr>
                <a:defRPr/>
              </a:pPr>
              <a:endParaRPr lang="en-US" sz="1400" dirty="0">
                <a:solidFill>
                  <a:srgbClr val="404040"/>
                </a:solidFill>
              </a:endParaRPr>
            </a:p>
            <a:p>
              <a:pPr lvl="0" algn="ctr">
                <a:spcBef>
                  <a:spcPts val="300"/>
                </a:spcBef>
                <a:buClr>
                  <a:srgbClr val="034EA2"/>
                </a:buClr>
                <a:defRPr/>
              </a:pPr>
              <a:r>
                <a:rPr lang="en-US" sz="1400" dirty="0">
                  <a:solidFill>
                    <a:srgbClr val="404040"/>
                  </a:solidFill>
                </a:rPr>
                <a:t> </a:t>
              </a:r>
            </a:p>
          </p:txBody>
        </p:sp>
        <p:sp>
          <p:nvSpPr>
            <p:cNvPr id="23" name="Trapezoid 22">
              <a:extLst>
                <a:ext uri="{FF2B5EF4-FFF2-40B4-BE49-F238E27FC236}">
                  <a16:creationId xmlns:a16="http://schemas.microsoft.com/office/drawing/2014/main" id="{BDD1309C-3C41-4970-991D-7823983F89B1}"/>
                </a:ext>
              </a:extLst>
            </p:cNvPr>
            <p:cNvSpPr/>
            <p:nvPr/>
          </p:nvSpPr>
          <p:spPr bwMode="auto">
            <a:xfrm rot="5400000">
              <a:off x="1626860" y="1687810"/>
              <a:ext cx="1125790" cy="340973"/>
            </a:xfrm>
            <a:prstGeom prst="trapezoid">
              <a:avLst>
                <a:gd name="adj" fmla="val 620000"/>
              </a:avLst>
            </a:prstGeom>
            <a:solidFill>
              <a:srgbClr val="D2D2F5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29" tIns="72000" rIns="91429" bIns="720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4303713" algn="ctr"/>
                  <a:tab pos="8866188" algn="r"/>
                </a:tabLst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8" name="AutoShape 12">
            <a:extLst>
              <a:ext uri="{FF2B5EF4-FFF2-40B4-BE49-F238E27FC236}">
                <a16:creationId xmlns:a16="http://schemas.microsoft.com/office/drawing/2014/main" id="{5BDCC28E-F480-425E-BC8F-F6E224B6A9E3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883782" y="4803205"/>
            <a:ext cx="1288074" cy="499954"/>
          </a:xfrm>
          <a:prstGeom prst="rect">
            <a:avLst/>
          </a:prstGeom>
          <a:noFill/>
          <a:ln w="6350" algn="ctr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 lIns="168812" tIns="0" bIns="0" anchor="ctr"/>
          <a:lstStyle/>
          <a:p>
            <a:pPr algn="ctr">
              <a:spcBef>
                <a:spcPct val="0"/>
              </a:spcBef>
            </a:pPr>
            <a:r>
              <a:rPr lang="en-US" sz="1100" b="1" kern="0" dirty="0"/>
              <a:t>TENDER OFFER </a:t>
            </a:r>
          </a:p>
        </p:txBody>
      </p:sp>
      <p:sp>
        <p:nvSpPr>
          <p:cNvPr id="29" name="Rectangle: Rounded Corners 42">
            <a:extLst>
              <a:ext uri="{FF2B5EF4-FFF2-40B4-BE49-F238E27FC236}">
                <a16:creationId xmlns:a16="http://schemas.microsoft.com/office/drawing/2014/main" id="{110C8F5D-A68C-4803-B518-A91AB901F0DD}"/>
              </a:ext>
            </a:extLst>
          </p:cNvPr>
          <p:cNvSpPr/>
          <p:nvPr/>
        </p:nvSpPr>
        <p:spPr>
          <a:xfrm>
            <a:off x="5846467" y="5484152"/>
            <a:ext cx="1269926" cy="745289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400" dirty="0">
                <a:solidFill>
                  <a:srgbClr val="404040"/>
                </a:solidFill>
                <a:latin typeface="Calibri"/>
              </a:rPr>
              <a:t>Record Date is determined</a:t>
            </a:r>
            <a:endParaRPr lang="en-IN" sz="1400" dirty="0">
              <a:solidFill>
                <a:srgbClr val="404040"/>
              </a:solidFill>
              <a:latin typeface="Calibri"/>
            </a:endParaRPr>
          </a:p>
        </p:txBody>
      </p:sp>
      <p:cxnSp>
        <p:nvCxnSpPr>
          <p:cNvPr id="31" name="Straight Connector 30"/>
          <p:cNvCxnSpPr>
            <a:stCxn id="28" idx="2"/>
          </p:cNvCxnSpPr>
          <p:nvPr/>
        </p:nvCxnSpPr>
        <p:spPr>
          <a:xfrm flipH="1">
            <a:off x="6518745" y="5303159"/>
            <a:ext cx="9074" cy="2756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AutoShape 12">
            <a:extLst>
              <a:ext uri="{FF2B5EF4-FFF2-40B4-BE49-F238E27FC236}">
                <a16:creationId xmlns:a16="http://schemas.microsoft.com/office/drawing/2014/main" id="{EB406AF2-506E-4B05-9DF1-BB325D302D2C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7469956" y="4787012"/>
            <a:ext cx="1160127" cy="531366"/>
          </a:xfrm>
          <a:prstGeom prst="rect">
            <a:avLst/>
          </a:prstGeom>
          <a:noFill/>
          <a:ln w="6350" algn="ctr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 lIns="168812" tIns="0" bIns="0" anchor="ctr"/>
          <a:lstStyle/>
          <a:p>
            <a:pPr algn="ctr">
              <a:spcBef>
                <a:spcPct val="0"/>
              </a:spcBef>
            </a:pPr>
            <a:r>
              <a:rPr lang="en-US" sz="1100" b="1" kern="0" dirty="0"/>
              <a:t>OPEN MARKET 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702035F3-C54C-4C9C-8080-149927EF4579}"/>
              </a:ext>
            </a:extLst>
          </p:cNvPr>
          <p:cNvGrpSpPr/>
          <p:nvPr/>
        </p:nvGrpSpPr>
        <p:grpSpPr>
          <a:xfrm>
            <a:off x="7289422" y="5314844"/>
            <a:ext cx="1495350" cy="993508"/>
            <a:chOff x="5893717" y="5695376"/>
            <a:chExt cx="1640979" cy="972581"/>
          </a:xfrm>
        </p:grpSpPr>
        <p:sp>
          <p:nvSpPr>
            <p:cNvPr id="34" name="Rectangle: Rounded Corners 44">
              <a:extLst>
                <a:ext uri="{FF2B5EF4-FFF2-40B4-BE49-F238E27FC236}">
                  <a16:creationId xmlns:a16="http://schemas.microsoft.com/office/drawing/2014/main" id="{4E07F82C-05E0-41BD-9155-4991D4F7C6CA}"/>
                </a:ext>
              </a:extLst>
            </p:cNvPr>
            <p:cNvSpPr/>
            <p:nvPr/>
          </p:nvSpPr>
          <p:spPr>
            <a:xfrm>
              <a:off x="5893717" y="5887954"/>
              <a:ext cx="1640979" cy="780003"/>
            </a:xfrm>
            <a:prstGeom prst="round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200" dirty="0">
                  <a:solidFill>
                    <a:srgbClr val="404040"/>
                  </a:solidFill>
                  <a:latin typeface="Calibri"/>
                </a:rPr>
                <a:t>Record Date Not applicable as buyback is open to all shareholders</a:t>
              </a:r>
              <a:endParaRPr lang="en-IN" sz="1200" dirty="0">
                <a:solidFill>
                  <a:srgbClr val="404040"/>
                </a:solidFill>
                <a:latin typeface="Calibri"/>
              </a:endParaRP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529A140-78F9-48E1-8B9C-E251EF4E5B08}"/>
                </a:ext>
              </a:extLst>
            </p:cNvPr>
            <p:cNvCxnSpPr>
              <a:cxnSpLocks/>
            </p:cNvCxnSpPr>
            <p:nvPr/>
          </p:nvCxnSpPr>
          <p:spPr>
            <a:xfrm>
              <a:off x="6706659" y="5695376"/>
              <a:ext cx="0" cy="153896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</p:grpSp>
      <p:pic>
        <p:nvPicPr>
          <p:cNvPr id="37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084049" y="392727"/>
            <a:ext cx="602142" cy="602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FFEA72B-F0A7-44FD-9BDE-5D87CAA0F5C0}"/>
              </a:ext>
            </a:extLst>
          </p:cNvPr>
          <p:cNvCxnSpPr>
            <a:cxnSpLocks/>
          </p:cNvCxnSpPr>
          <p:nvPr/>
        </p:nvCxnSpPr>
        <p:spPr>
          <a:xfrm>
            <a:off x="6469738" y="2799737"/>
            <a:ext cx="0" cy="157600"/>
          </a:xfrm>
          <a:prstGeom prst="line">
            <a:avLst/>
          </a:prstGeom>
          <a:ln>
            <a:tailEnd type="none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242369425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098" y="142063"/>
            <a:ext cx="8153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kern="0" dirty="0" smtClean="0">
                <a:solidFill>
                  <a:srgbClr val="034EA2"/>
                </a:solidFill>
                <a:cs typeface="Arial" panose="020B0604020202020204" pitchFamily="34" charset="0"/>
              </a:rPr>
              <a:t/>
            </a:r>
            <a:br>
              <a:rPr lang="en-US" kern="0" dirty="0" smtClean="0">
                <a:solidFill>
                  <a:srgbClr val="034EA2"/>
                </a:solidFill>
                <a:cs typeface="Arial" panose="020B0604020202020204" pitchFamily="34" charset="0"/>
              </a:rPr>
            </a:br>
            <a:r>
              <a:rPr lang="en-US" sz="3100" spc="-1" dirty="0">
                <a:solidFill>
                  <a:srgbClr val="00B0F0"/>
                </a:solidFill>
                <a:latin typeface="Arial"/>
              </a:rPr>
              <a:t>Tender Route - How to Apply? </a:t>
            </a:r>
            <a:r>
              <a:rPr lang="en-US" kern="0" dirty="0">
                <a:solidFill>
                  <a:srgbClr val="034EA2"/>
                </a:solidFill>
                <a:cs typeface="Arial" panose="020B0604020202020204" pitchFamily="34" charset="0"/>
              </a:rPr>
              <a:t/>
            </a:r>
            <a:br>
              <a:rPr lang="en-US" kern="0" dirty="0">
                <a:solidFill>
                  <a:srgbClr val="034EA2"/>
                </a:solidFill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04F3E05-18A8-41FF-96A9-4D7BABC6132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C646EAA-2B77-467A-AF07-A791FC260969}"/>
              </a:ext>
            </a:extLst>
          </p:cNvPr>
          <p:cNvGrpSpPr/>
          <p:nvPr/>
        </p:nvGrpSpPr>
        <p:grpSpPr>
          <a:xfrm>
            <a:off x="214789" y="1600199"/>
            <a:ext cx="8694079" cy="3547791"/>
            <a:chOff x="457200" y="997312"/>
            <a:chExt cx="8915400" cy="4344501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B214E9E-06B0-481C-962B-707B7C860FBA}"/>
                </a:ext>
              </a:extLst>
            </p:cNvPr>
            <p:cNvCxnSpPr>
              <a:cxnSpLocks/>
            </p:cNvCxnSpPr>
            <p:nvPr/>
          </p:nvCxnSpPr>
          <p:spPr>
            <a:xfrm>
              <a:off x="2362200" y="997312"/>
              <a:ext cx="4876800" cy="0"/>
            </a:xfrm>
            <a:prstGeom prst="line">
              <a:avLst/>
            </a:prstGeom>
            <a:ln>
              <a:tailEnd type="non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1F21D2D9-0FAF-4926-81B7-DE25440070F1}"/>
                </a:ext>
              </a:extLst>
            </p:cNvPr>
            <p:cNvCxnSpPr/>
            <p:nvPr/>
          </p:nvCxnSpPr>
          <p:spPr>
            <a:xfrm>
              <a:off x="2362200" y="997312"/>
              <a:ext cx="0" cy="594944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27B02FCF-0B6D-4DD3-836D-96C0133F1B68}"/>
                </a:ext>
              </a:extLst>
            </p:cNvPr>
            <p:cNvCxnSpPr/>
            <p:nvPr/>
          </p:nvCxnSpPr>
          <p:spPr>
            <a:xfrm>
              <a:off x="7239000" y="997312"/>
              <a:ext cx="0" cy="540858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ounded Rectangle 2">
              <a:extLst>
                <a:ext uri="{FF2B5EF4-FFF2-40B4-BE49-F238E27FC236}">
                  <a16:creationId xmlns:a16="http://schemas.microsoft.com/office/drawing/2014/main" id="{30515378-979A-40D2-8637-A8C32088AEF3}"/>
                </a:ext>
              </a:extLst>
            </p:cNvPr>
            <p:cNvSpPr/>
            <p:nvPr/>
          </p:nvSpPr>
          <p:spPr>
            <a:xfrm>
              <a:off x="5126798" y="1466000"/>
              <a:ext cx="4190991" cy="941263"/>
            </a:xfrm>
            <a:prstGeom prst="roundRect">
              <a:avLst>
                <a:gd name="adj" fmla="val 50000"/>
              </a:avLst>
            </a:prstGeom>
            <a:solidFill>
              <a:schemeClr val="accent6">
                <a:lumMod val="9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27432" bIns="0" rtlCol="0" anchor="ctr" anchorCtr="0"/>
            <a:lstStyle/>
            <a:p>
              <a:pPr algn="ctr"/>
              <a:r>
                <a:rPr lang="en-US" b="1" dirty="0"/>
                <a:t>THIRD PARTY REGISTERED BROKER/ </a:t>
              </a:r>
              <a:r>
                <a:rPr lang="en-US" b="1" dirty="0" smtClean="0"/>
                <a:t>COMPANY’s </a:t>
              </a:r>
              <a:r>
                <a:rPr lang="en-US" b="1" dirty="0"/>
                <a:t>BROKER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07D2542-5607-489B-A947-CCCCD5A9F103}"/>
                </a:ext>
              </a:extLst>
            </p:cNvPr>
            <p:cNvSpPr/>
            <p:nvPr/>
          </p:nvSpPr>
          <p:spPr>
            <a:xfrm>
              <a:off x="5126798" y="2514600"/>
              <a:ext cx="4245802" cy="28272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7716" dir="2700033">
                <a:scrgbClr r="0" g="0" b="0">
                  <a:alpha val="40000"/>
                </a:scrgb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R="71755">
                <a:lnSpc>
                  <a:spcPct val="120000"/>
                </a:lnSpc>
                <a:spcAft>
                  <a:spcPts val="300"/>
                </a:spcAft>
                <a:buClr>
                  <a:srgbClr val="034EA2"/>
                </a:buClr>
                <a:tabLst>
                  <a:tab pos="228600" algn="l"/>
                  <a:tab pos="457200" algn="l"/>
                </a:tabLst>
              </a:pPr>
              <a:endParaRPr lang="en-IN" sz="1400" dirty="0">
                <a:solidFill>
                  <a:srgbClr val="000000"/>
                </a:solidFill>
                <a:ea typeface="Times New Roman" panose="02020603050405020304" pitchFamily="18" charset="0"/>
              </a:endParaRPr>
            </a:p>
          </p:txBody>
        </p:sp>
        <p:sp>
          <p:nvSpPr>
            <p:cNvPr id="10" name="Rounded Rectangle 2">
              <a:extLst>
                <a:ext uri="{FF2B5EF4-FFF2-40B4-BE49-F238E27FC236}">
                  <a16:creationId xmlns:a16="http://schemas.microsoft.com/office/drawing/2014/main" id="{697611CA-1C94-4EC5-9A75-70B22215C1BA}"/>
                </a:ext>
              </a:extLst>
            </p:cNvPr>
            <p:cNvSpPr/>
            <p:nvPr/>
          </p:nvSpPr>
          <p:spPr>
            <a:xfrm>
              <a:off x="479955" y="1537838"/>
              <a:ext cx="4190991" cy="941263"/>
            </a:xfrm>
            <a:prstGeom prst="roundRect">
              <a:avLst>
                <a:gd name="adj" fmla="val 50000"/>
              </a:avLst>
            </a:prstGeom>
            <a:solidFill>
              <a:srgbClr val="81A6D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27432" bIns="0" rtlCol="0" anchor="ctr" anchorCtr="0"/>
            <a:lstStyle/>
            <a:p>
              <a:pPr algn="ctr"/>
              <a:r>
                <a:rPr lang="en-US" b="1" dirty="0" smtClean="0"/>
                <a:t>SHAREHOLDER’s BROKER </a:t>
              </a:r>
              <a:r>
                <a:rPr lang="en-US" b="1" baseline="30000" dirty="0" smtClean="0"/>
                <a:t>*</a:t>
              </a:r>
              <a:endParaRPr lang="en-US" b="1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412676E-C381-426E-9E49-B5032A758724}"/>
                </a:ext>
              </a:extLst>
            </p:cNvPr>
            <p:cNvSpPr/>
            <p:nvPr/>
          </p:nvSpPr>
          <p:spPr>
            <a:xfrm>
              <a:off x="457200" y="2559758"/>
              <a:ext cx="4038601" cy="278205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7716" dir="2700033">
                <a:scrgbClr r="0" g="0" b="0">
                  <a:alpha val="40000"/>
                </a:scrgb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R="71755">
                <a:lnSpc>
                  <a:spcPct val="120000"/>
                </a:lnSpc>
                <a:spcAft>
                  <a:spcPts val="300"/>
                </a:spcAft>
                <a:buClr>
                  <a:srgbClr val="034EA2"/>
                </a:buClr>
                <a:tabLst>
                  <a:tab pos="228600" algn="l"/>
                  <a:tab pos="457200" algn="l"/>
                </a:tabLst>
              </a:pPr>
              <a:endParaRPr lang="en-IN" sz="1400" dirty="0">
                <a:solidFill>
                  <a:srgbClr val="000000"/>
                </a:solidFill>
                <a:ea typeface="Times New Roman" panose="02020603050405020304" pitchFamily="18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7608A1C-F013-4816-B615-281E0A6E0D3D}"/>
                </a:ext>
              </a:extLst>
            </p:cNvPr>
            <p:cNvSpPr/>
            <p:nvPr/>
          </p:nvSpPr>
          <p:spPr>
            <a:xfrm>
              <a:off x="914400" y="2699727"/>
              <a:ext cx="3578029" cy="78650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50800" dist="37716" dir="2700033">
                <a:scrgbClr r="0" g="0" b="0">
                  <a:alpha val="40000"/>
                </a:scrgb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0000"/>
                </a:lnSpc>
                <a:spcBef>
                  <a:spcPts val="200"/>
                </a:spcBef>
                <a:spcAft>
                  <a:spcPts val="200"/>
                </a:spcAft>
              </a:pPr>
              <a:r>
                <a:rPr lang="en-GB" sz="1600" kern="0" dirty="0">
                  <a:solidFill>
                    <a:srgbClr val="595959"/>
                  </a:solidFill>
                </a:rPr>
                <a:t>Participate through Brokers APP/ Website</a:t>
              </a:r>
              <a:endParaRPr lang="en-IN" sz="1600" kern="0" baseline="30000" dirty="0">
                <a:solidFill>
                  <a:srgbClr val="595959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3D33B39-B3AB-4991-8737-EEA2BE8C89C7}"/>
                </a:ext>
              </a:extLst>
            </p:cNvPr>
            <p:cNvSpPr/>
            <p:nvPr/>
          </p:nvSpPr>
          <p:spPr>
            <a:xfrm>
              <a:off x="911029" y="3596638"/>
              <a:ext cx="3581400" cy="74676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50800" dist="37716" dir="2700033">
                <a:scrgbClr r="0" g="0" b="0">
                  <a:alpha val="40000"/>
                </a:scrgb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0000"/>
                </a:lnSpc>
                <a:spcBef>
                  <a:spcPts val="200"/>
                </a:spcBef>
                <a:spcAft>
                  <a:spcPts val="200"/>
                </a:spcAft>
              </a:pPr>
              <a:r>
                <a:rPr lang="en-GB" sz="1600" kern="0" dirty="0">
                  <a:solidFill>
                    <a:srgbClr val="595959"/>
                  </a:solidFill>
                </a:rPr>
                <a:t>Indicate buyback bid to the broker who will in turn place the bid</a:t>
              </a:r>
              <a:endParaRPr lang="en-IN" sz="1600" kern="0" baseline="30000" dirty="0">
                <a:solidFill>
                  <a:srgbClr val="595959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0F11632-0D13-407B-9309-702068604FBE}"/>
                </a:ext>
              </a:extLst>
            </p:cNvPr>
            <p:cNvSpPr/>
            <p:nvPr/>
          </p:nvSpPr>
          <p:spPr>
            <a:xfrm>
              <a:off x="911029" y="4538836"/>
              <a:ext cx="3581400" cy="7836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50800" dist="37716" dir="2700033">
                <a:scrgbClr r="0" g="0" b="0">
                  <a:alpha val="40000"/>
                </a:scrgb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0000"/>
                </a:lnSpc>
                <a:spcBef>
                  <a:spcPts val="200"/>
                </a:spcBef>
                <a:spcAft>
                  <a:spcPts val="200"/>
                </a:spcAft>
              </a:pPr>
              <a:r>
                <a:rPr lang="en-GB" sz="1600" kern="0" dirty="0">
                  <a:solidFill>
                    <a:srgbClr val="595959"/>
                  </a:solidFill>
                </a:rPr>
                <a:t>Submit an application on plain paper by providing all requisite details</a:t>
              </a:r>
              <a:endParaRPr lang="en-IN" sz="1600" kern="0" dirty="0">
                <a:solidFill>
                  <a:srgbClr val="595959"/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8A661C9-A187-4DBD-882D-5C2B4EB9589F}"/>
                </a:ext>
              </a:extLst>
            </p:cNvPr>
            <p:cNvSpPr/>
            <p:nvPr/>
          </p:nvSpPr>
          <p:spPr>
            <a:xfrm>
              <a:off x="5625276" y="2600307"/>
              <a:ext cx="3578222" cy="12371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50800" dist="37716" dir="2700033">
                <a:scrgbClr r="0" g="0" b="0">
                  <a:alpha val="40000"/>
                </a:scrgb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0000"/>
                </a:lnSpc>
                <a:spcBef>
                  <a:spcPts val="200"/>
                </a:spcBef>
                <a:spcAft>
                  <a:spcPts val="200"/>
                </a:spcAft>
              </a:pPr>
              <a:r>
                <a:rPr lang="en-GB" sz="1600" kern="0" dirty="0">
                  <a:solidFill>
                    <a:srgbClr val="595959"/>
                  </a:solidFill>
                </a:rPr>
                <a:t>Participate through stock broker and make a bid by using quick unique client code (“UCC”) facility</a:t>
              </a:r>
              <a:endParaRPr lang="en-IN" sz="1600" kern="0" dirty="0">
                <a:solidFill>
                  <a:srgbClr val="595959"/>
                </a:solidFill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8D29F6D-7DD0-44B0-8F98-1114B7E1A90C}"/>
                </a:ext>
              </a:extLst>
            </p:cNvPr>
            <p:cNvSpPr/>
            <p:nvPr/>
          </p:nvSpPr>
          <p:spPr>
            <a:xfrm>
              <a:off x="5545139" y="4031428"/>
              <a:ext cx="3658359" cy="938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50800" dist="37716" dir="2700033">
                <a:scrgbClr r="0" g="0" b="0">
                  <a:alpha val="40000"/>
                </a:scrgb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0000"/>
                </a:lnSpc>
                <a:spcBef>
                  <a:spcPts val="200"/>
                </a:spcBef>
                <a:spcAft>
                  <a:spcPts val="200"/>
                </a:spcAft>
              </a:pPr>
              <a:r>
                <a:rPr lang="en-GB" sz="1600" kern="0" dirty="0">
                  <a:solidFill>
                    <a:srgbClr val="595959"/>
                  </a:solidFill>
                </a:rPr>
                <a:t>Will process bids received from eligible shareholders</a:t>
              </a:r>
              <a:endParaRPr lang="en-IN" sz="1600" kern="0" dirty="0">
                <a:solidFill>
                  <a:srgbClr val="595959"/>
                </a:solidFill>
              </a:endParaRPr>
            </a:p>
          </p:txBody>
        </p:sp>
        <p:sp>
          <p:nvSpPr>
            <p:cNvPr id="17" name="Arrow: Chevron 83">
              <a:extLst>
                <a:ext uri="{FF2B5EF4-FFF2-40B4-BE49-F238E27FC236}">
                  <a16:creationId xmlns:a16="http://schemas.microsoft.com/office/drawing/2014/main" id="{2C5FB25A-6E06-4AFC-8017-1838C81AC5AA}"/>
                </a:ext>
              </a:extLst>
            </p:cNvPr>
            <p:cNvSpPr/>
            <p:nvPr/>
          </p:nvSpPr>
          <p:spPr>
            <a:xfrm>
              <a:off x="499996" y="2819400"/>
              <a:ext cx="338204" cy="266571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7716" dir="2700033">
                <a:scrgbClr r="0" g="0" b="0">
                  <a:alpha val="40000"/>
                </a:scrgb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1400" dirty="0">
                <a:solidFill>
                  <a:srgbClr val="404040"/>
                </a:solidFill>
                <a:latin typeface="Calibri"/>
              </a:endParaRPr>
            </a:p>
          </p:txBody>
        </p:sp>
        <p:sp>
          <p:nvSpPr>
            <p:cNvPr id="18" name="Arrow: Chevron 84">
              <a:extLst>
                <a:ext uri="{FF2B5EF4-FFF2-40B4-BE49-F238E27FC236}">
                  <a16:creationId xmlns:a16="http://schemas.microsoft.com/office/drawing/2014/main" id="{A7089157-78D7-4CDC-8BE9-E67FB7585A09}"/>
                </a:ext>
              </a:extLst>
            </p:cNvPr>
            <p:cNvSpPr/>
            <p:nvPr/>
          </p:nvSpPr>
          <p:spPr>
            <a:xfrm>
              <a:off x="499996" y="3810000"/>
              <a:ext cx="338204" cy="266571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7716" dir="2700033">
                <a:scrgbClr r="0" g="0" b="0">
                  <a:alpha val="40000"/>
                </a:scrgb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1400" dirty="0">
                <a:solidFill>
                  <a:srgbClr val="404040"/>
                </a:solidFill>
                <a:latin typeface="Calibri"/>
              </a:endParaRPr>
            </a:p>
          </p:txBody>
        </p:sp>
        <p:sp>
          <p:nvSpPr>
            <p:cNvPr id="19" name="Arrow: Chevron 88">
              <a:extLst>
                <a:ext uri="{FF2B5EF4-FFF2-40B4-BE49-F238E27FC236}">
                  <a16:creationId xmlns:a16="http://schemas.microsoft.com/office/drawing/2014/main" id="{B6027765-6B1F-4E93-B37C-68CAA1B8B9F7}"/>
                </a:ext>
              </a:extLst>
            </p:cNvPr>
            <p:cNvSpPr/>
            <p:nvPr/>
          </p:nvSpPr>
          <p:spPr>
            <a:xfrm>
              <a:off x="499996" y="4762629"/>
              <a:ext cx="338204" cy="266571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7716" dir="2700033">
                <a:scrgbClr r="0" g="0" b="0">
                  <a:alpha val="40000"/>
                </a:scrgb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1400" dirty="0">
                <a:solidFill>
                  <a:srgbClr val="404040"/>
                </a:solidFill>
                <a:latin typeface="Calibri"/>
              </a:endParaRPr>
            </a:p>
          </p:txBody>
        </p:sp>
        <p:sp>
          <p:nvSpPr>
            <p:cNvPr id="20" name="Arrow: Chevron 89">
              <a:extLst>
                <a:ext uri="{FF2B5EF4-FFF2-40B4-BE49-F238E27FC236}">
                  <a16:creationId xmlns:a16="http://schemas.microsoft.com/office/drawing/2014/main" id="{45BA159C-10BB-4A9B-A128-F0FE19A8ABFB}"/>
                </a:ext>
              </a:extLst>
            </p:cNvPr>
            <p:cNvSpPr/>
            <p:nvPr/>
          </p:nvSpPr>
          <p:spPr>
            <a:xfrm>
              <a:off x="5206935" y="2983011"/>
              <a:ext cx="338204" cy="266571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7716" dir="2700033">
                <a:scrgbClr r="0" g="0" b="0">
                  <a:alpha val="40000"/>
                </a:scrgb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1400" dirty="0">
                <a:solidFill>
                  <a:srgbClr val="404040"/>
                </a:solidFill>
                <a:latin typeface="Calibri"/>
              </a:endParaRPr>
            </a:p>
          </p:txBody>
        </p:sp>
        <p:sp>
          <p:nvSpPr>
            <p:cNvPr id="21" name="Arrow: Chevron 90">
              <a:extLst>
                <a:ext uri="{FF2B5EF4-FFF2-40B4-BE49-F238E27FC236}">
                  <a16:creationId xmlns:a16="http://schemas.microsoft.com/office/drawing/2014/main" id="{83C188D1-6F14-42C5-BF82-3D8886A75D2E}"/>
                </a:ext>
              </a:extLst>
            </p:cNvPr>
            <p:cNvSpPr/>
            <p:nvPr/>
          </p:nvSpPr>
          <p:spPr>
            <a:xfrm>
              <a:off x="5206935" y="4377273"/>
              <a:ext cx="338204" cy="266571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7716" dir="2700033">
                <a:scrgbClr r="0" g="0" b="0">
                  <a:alpha val="40000"/>
                </a:scrgb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1400" dirty="0">
                <a:solidFill>
                  <a:srgbClr val="404040"/>
                </a:solidFill>
                <a:latin typeface="Calibri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214790" y="5285784"/>
            <a:ext cx="8776810" cy="12654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lnSpc>
                <a:spcPct val="110000"/>
              </a:lnSpc>
              <a:spcBef>
                <a:spcPts val="200"/>
              </a:spcBef>
              <a:spcAft>
                <a:spcPts val="200"/>
              </a:spcAft>
              <a:buAutoNum type="arabicParenR"/>
            </a:pPr>
            <a:endParaRPr lang="en-US" sz="1500" i="1" dirty="0" smtClean="0">
              <a:solidFill>
                <a:schemeClr val="tx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342900" indent="-342900">
              <a:lnSpc>
                <a:spcPct val="110000"/>
              </a:lnSpc>
              <a:spcBef>
                <a:spcPts val="200"/>
              </a:spcBef>
              <a:spcAft>
                <a:spcPts val="200"/>
              </a:spcAft>
              <a:buAutoNum type="arabicParenR"/>
            </a:pPr>
            <a:r>
              <a:rPr lang="en-US" sz="1500" i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Shareholders </a:t>
            </a:r>
            <a:r>
              <a:rPr lang="en-US" sz="1500" i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can tender shares as per their entitlement </a:t>
            </a:r>
            <a:r>
              <a:rPr lang="en-US" sz="1500" i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ratio (given in public announcement) </a:t>
            </a:r>
          </a:p>
          <a:p>
            <a:pPr marL="342900" indent="-342900">
              <a:lnSpc>
                <a:spcPct val="110000"/>
              </a:lnSpc>
              <a:spcBef>
                <a:spcPts val="200"/>
              </a:spcBef>
              <a:spcAft>
                <a:spcPts val="200"/>
              </a:spcAft>
              <a:buFontTx/>
              <a:buAutoNum type="arabicParenR"/>
            </a:pPr>
            <a:r>
              <a:rPr lang="en-US" sz="1500" i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Shareholders holding physical shares shall bid through the broker</a:t>
            </a:r>
          </a:p>
          <a:p>
            <a:pPr marL="342900" lvl="0" indent="-342900">
              <a:lnSpc>
                <a:spcPct val="110000"/>
              </a:lnSpc>
              <a:spcBef>
                <a:spcPts val="200"/>
              </a:spcBef>
              <a:spcAft>
                <a:spcPts val="200"/>
              </a:spcAft>
              <a:buFontTx/>
              <a:buAutoNum type="arabicParenR"/>
            </a:pPr>
            <a:r>
              <a:rPr lang="en-US" sz="1500" i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* If </a:t>
            </a:r>
            <a:r>
              <a:rPr lang="en-US" sz="1500" i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shareholder’s broker is not registered with the designated stock exchange for buyback, then the shareholder can approach any registered  stock broker/ Company Broker to make a bid, using UCC facility</a:t>
            </a:r>
          </a:p>
          <a:p>
            <a:pPr marL="342900" indent="-342900">
              <a:lnSpc>
                <a:spcPct val="110000"/>
              </a:lnSpc>
              <a:spcBef>
                <a:spcPts val="200"/>
              </a:spcBef>
              <a:spcAft>
                <a:spcPts val="200"/>
              </a:spcAft>
              <a:buFontTx/>
              <a:buAutoNum type="arabicParenR"/>
            </a:pPr>
            <a:endParaRPr lang="en-US" sz="1500" i="1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24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4049" y="392727"/>
            <a:ext cx="602142" cy="602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0551660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1"/>
          <p:cNvSpPr/>
          <p:nvPr/>
        </p:nvSpPr>
        <p:spPr>
          <a:xfrm>
            <a:off x="457256" y="348840"/>
            <a:ext cx="8228935" cy="62208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3000"/>
              </a:lnSpc>
            </a:pPr>
            <a:endParaRPr lang="en-US" sz="2800" dirty="0" smtClean="0"/>
          </a:p>
          <a:p>
            <a:pPr algn="ctr">
              <a:lnSpc>
                <a:spcPct val="93000"/>
              </a:lnSpc>
            </a:pPr>
            <a:r>
              <a:rPr lang="en-US" sz="2800" spc="-1" dirty="0">
                <a:solidFill>
                  <a:srgbClr val="00B0F0"/>
                </a:solidFill>
                <a:latin typeface="Arial"/>
                <a:ea typeface="+mj-ea"/>
                <a:cs typeface="+mj-cs"/>
              </a:rPr>
              <a:t>Tender Route – Trade &amp; Settlement</a:t>
            </a:r>
            <a:r>
              <a:rPr lang="en-US" sz="2800" dirty="0"/>
              <a:t/>
            </a:r>
            <a:br>
              <a:rPr lang="en-US" sz="2800" dirty="0"/>
            </a:br>
            <a:endParaRPr lang="en-IN" sz="2800" spc="-1" dirty="0">
              <a:latin typeface="Arial"/>
            </a:endParaRPr>
          </a:p>
        </p:txBody>
      </p:sp>
      <p:sp>
        <p:nvSpPr>
          <p:cNvPr id="6" name="CustomShape 2"/>
          <p:cNvSpPr/>
          <p:nvPr/>
        </p:nvSpPr>
        <p:spPr>
          <a:xfrm>
            <a:off x="457256" y="1371600"/>
            <a:ext cx="8374486" cy="4789883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 smtClean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665">
              <a:spcBef>
                <a:spcPts val="1292"/>
              </a:spcBef>
              <a:buClr>
                <a:srgbClr val="000000"/>
              </a:buClr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spcBef>
                <a:spcPts val="1292"/>
              </a:spcBef>
              <a:buClr>
                <a:srgbClr val="000000"/>
              </a:buClr>
              <a:buFont typeface="Wingdings" charset="2"/>
              <a:buChar char=""/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spc="-1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 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b="1" spc="-1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630640086"/>
              </p:ext>
            </p:extLst>
          </p:nvPr>
        </p:nvGraphicFramePr>
        <p:xfrm>
          <a:off x="301893" y="1597245"/>
          <a:ext cx="8685212" cy="17533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671056226"/>
              </p:ext>
            </p:extLst>
          </p:nvPr>
        </p:nvGraphicFramePr>
        <p:xfrm>
          <a:off x="409687" y="3366891"/>
          <a:ext cx="8685212" cy="15861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0E857FDD-FF4E-4490-8B6C-364C51EA1E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6501668"/>
              </p:ext>
            </p:extLst>
          </p:nvPr>
        </p:nvGraphicFramePr>
        <p:xfrm>
          <a:off x="409687" y="5003079"/>
          <a:ext cx="8685212" cy="12813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10" name="AutoShape 2">
            <a:extLst>
              <a:ext uri="{FF2B5EF4-FFF2-40B4-BE49-F238E27FC236}">
                <a16:creationId xmlns:a16="http://schemas.microsoft.com/office/drawing/2014/main" id="{B789EC8A-E1D7-41EF-86B6-CFD434FE17A5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7744621" y="3075783"/>
            <a:ext cx="304799" cy="55404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ADC6D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2"/>
          <p:cNvSpPr>
            <a:spLocks noChangeArrowheads="1"/>
          </p:cNvSpPr>
          <p:nvPr/>
        </p:nvSpPr>
        <p:spPr bwMode="auto">
          <a:xfrm rot="16200000" flipH="1">
            <a:off x="1343820" y="4599782"/>
            <a:ext cx="304801" cy="55404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ADC6D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8084049" y="392727"/>
            <a:ext cx="602142" cy="602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804F3E05-18A8-41FF-96A9-4D7BABC6132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92554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1"/>
          <p:cNvSpPr/>
          <p:nvPr/>
        </p:nvSpPr>
        <p:spPr>
          <a:xfrm>
            <a:off x="457256" y="348840"/>
            <a:ext cx="8228935" cy="62208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marL="16118" algn="ctr" fontAlgn="auto">
              <a:spcAft>
                <a:spcPts val="0"/>
              </a:spcAft>
              <a:tabLst>
                <a:tab pos="8449636" algn="l"/>
              </a:tabLst>
              <a:defRPr/>
            </a:pPr>
            <a:r>
              <a:rPr lang="en-US" sz="2800" spc="-1" dirty="0">
                <a:solidFill>
                  <a:srgbClr val="00B0F0"/>
                </a:solidFill>
                <a:latin typeface="Arial"/>
              </a:rPr>
              <a:t>Open Market Route – How to Apply?</a:t>
            </a:r>
          </a:p>
        </p:txBody>
      </p:sp>
      <p:sp>
        <p:nvSpPr>
          <p:cNvPr id="6" name="CustomShape 2"/>
          <p:cNvSpPr/>
          <p:nvPr/>
        </p:nvSpPr>
        <p:spPr>
          <a:xfrm>
            <a:off x="247592" y="1732920"/>
            <a:ext cx="8587123" cy="4648200"/>
          </a:xfrm>
          <a:prstGeom prst="rect">
            <a:avLst/>
          </a:prstGeom>
          <a:solidFill>
            <a:schemeClr val="bg2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665">
              <a:spcBef>
                <a:spcPts val="1292"/>
              </a:spcBef>
              <a:buClr>
                <a:srgbClr val="000000"/>
              </a:buClr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spcBef>
                <a:spcPts val="1292"/>
              </a:spcBef>
              <a:buClr>
                <a:srgbClr val="000000"/>
              </a:buClr>
              <a:buFont typeface="Wingdings" charset="2"/>
              <a:buChar char=""/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spc="-1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 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b="1" spc="-1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A1C62ED-B0B8-4919-A656-BCFDE6212A1E}"/>
              </a:ext>
            </a:extLst>
          </p:cNvPr>
          <p:cNvGrpSpPr/>
          <p:nvPr/>
        </p:nvGrpSpPr>
        <p:grpSpPr>
          <a:xfrm>
            <a:off x="352165" y="1681199"/>
            <a:ext cx="8578136" cy="4643840"/>
            <a:chOff x="355431" y="1019312"/>
            <a:chExt cx="8578136" cy="464384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80C6ECB8-2AB6-4116-B318-465197F86E2C}"/>
                </a:ext>
              </a:extLst>
            </p:cNvPr>
            <p:cNvGrpSpPr/>
            <p:nvPr/>
          </p:nvGrpSpPr>
          <p:grpSpPr>
            <a:xfrm>
              <a:off x="560082" y="1019312"/>
              <a:ext cx="8373485" cy="4425318"/>
              <a:chOff x="380147" y="2057636"/>
              <a:chExt cx="8471206" cy="3224151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00B7440C-0997-4DF6-B587-2E86DD9E5997}"/>
                  </a:ext>
                </a:extLst>
              </p:cNvPr>
              <p:cNvSpPr/>
              <p:nvPr/>
            </p:nvSpPr>
            <p:spPr>
              <a:xfrm>
                <a:off x="380147" y="2057636"/>
                <a:ext cx="6244307" cy="382140"/>
              </a:xfrm>
              <a:prstGeom prst="rect">
                <a:avLst/>
              </a:prstGeom>
              <a:solidFill>
                <a:srgbClr val="81A6D0"/>
              </a:solidFill>
              <a:ln>
                <a:noFill/>
              </a:ln>
              <a:effectLst>
                <a:outerShdw blurRad="50800" dist="37716" dir="2700033">
                  <a:scrgbClr r="0" g="0" b="0">
                    <a:alpha val="40000"/>
                  </a:scrgbClr>
                </a:outerShdw>
              </a:effectLst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GB" b="1" dirty="0">
                    <a:solidFill>
                      <a:schemeClr val="bg1"/>
                    </a:solidFill>
                  </a:rPr>
                  <a:t>D</a:t>
                </a:r>
                <a:r>
                  <a:rPr lang="en-IN" b="1" dirty="0">
                    <a:solidFill>
                      <a:schemeClr val="bg1"/>
                    </a:solidFill>
                  </a:rPr>
                  <a:t>EMAT SHAREHOLDING</a:t>
                </a: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1F5BC1E4-99ED-4E66-8261-7521FBAFB73D}"/>
                  </a:ext>
                </a:extLst>
              </p:cNvPr>
              <p:cNvSpPr/>
              <p:nvPr/>
            </p:nvSpPr>
            <p:spPr>
              <a:xfrm>
                <a:off x="6956963" y="2095318"/>
                <a:ext cx="1894390" cy="406188"/>
              </a:xfrm>
              <a:prstGeom prst="rect">
                <a:avLst/>
              </a:prstGeom>
              <a:solidFill>
                <a:schemeClr val="accent6">
                  <a:lumMod val="90000"/>
                </a:schemeClr>
              </a:solidFill>
              <a:ln>
                <a:noFill/>
              </a:ln>
              <a:effectLst>
                <a:outerShdw blurRad="50800" dist="37716" dir="2700033">
                  <a:scrgbClr r="0" g="0" b="0">
                    <a:alpha val="40000"/>
                  </a:scrgbClr>
                </a:outerShdw>
              </a:effectLst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GB" b="1" dirty="0">
                    <a:solidFill>
                      <a:schemeClr val="bg1"/>
                    </a:solidFill>
                  </a:rPr>
                  <a:t>P</a:t>
                </a:r>
                <a:r>
                  <a:rPr lang="en-IN" b="1" dirty="0">
                    <a:solidFill>
                      <a:schemeClr val="bg1"/>
                    </a:solidFill>
                  </a:rPr>
                  <a:t>HYSICAL SHAREHOLDING</a:t>
                </a: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A8774D46-43E7-4213-91EE-E9DBBBB975EC}"/>
                  </a:ext>
                </a:extLst>
              </p:cNvPr>
              <p:cNvSpPr/>
              <p:nvPr/>
            </p:nvSpPr>
            <p:spPr>
              <a:xfrm>
                <a:off x="6851170" y="2642201"/>
                <a:ext cx="1903482" cy="2639586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  <a:effectLst>
                <a:outerShdw blurRad="50800" dist="37716" dir="2700033">
                  <a:scrgbClr r="0" g="0" b="0">
                    <a:alpha val="40000"/>
                  </a:scrgbClr>
                </a:outerShdw>
              </a:effectLst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R="71755" lvl="0" algn="ctr">
                  <a:lnSpc>
                    <a:spcPct val="120000"/>
                  </a:lnSpc>
                  <a:spcAft>
                    <a:spcPts val="300"/>
                  </a:spcAft>
                  <a:buClr>
                    <a:srgbClr val="034EA2"/>
                  </a:buClr>
                  <a:tabLst>
                    <a:tab pos="228600" algn="l"/>
                    <a:tab pos="457200" algn="l"/>
                  </a:tabLst>
                  <a:defRPr/>
                </a:pPr>
                <a:r>
                  <a:rPr lang="en-GB" sz="1600" dirty="0">
                    <a:solidFill>
                      <a:srgbClr val="000000"/>
                    </a:solidFill>
                  </a:rPr>
                  <a:t>Tendering can be done only after shares are dematerialized and hence physical shareholders to approach the concerned depository participant for the same</a:t>
                </a:r>
                <a:endParaRPr lang="en-IN" sz="16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DEEAF134-86FF-47BB-BD79-335825182AA7}"/>
                </a:ext>
              </a:extLst>
            </p:cNvPr>
            <p:cNvGrpSpPr/>
            <p:nvPr/>
          </p:nvGrpSpPr>
          <p:grpSpPr>
            <a:xfrm>
              <a:off x="355431" y="2057400"/>
              <a:ext cx="6426369" cy="3605752"/>
              <a:chOff x="457200" y="1631743"/>
              <a:chExt cx="6426369" cy="3228926"/>
            </a:xfrm>
          </p:grpSpPr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37C5A428-0BCA-4E5B-9D48-E4240FB4CA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98441" y="3352800"/>
                <a:ext cx="525759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D35611A-C3CD-4D20-B99C-538C89FF4999}"/>
                  </a:ext>
                </a:extLst>
              </p:cNvPr>
              <p:cNvSpPr/>
              <p:nvPr/>
            </p:nvSpPr>
            <p:spPr>
              <a:xfrm>
                <a:off x="1724763" y="3207562"/>
                <a:ext cx="866037" cy="597954"/>
              </a:xfrm>
              <a:prstGeom prst="rect">
                <a:avLst/>
              </a:prstGeom>
              <a:solidFill>
                <a:schemeClr val="tx1">
                  <a:lumMod val="20000"/>
                  <a:lumOff val="80000"/>
                </a:schemeClr>
              </a:solidFill>
              <a:ln w="3175">
                <a:solidFill>
                  <a:schemeClr val="accent3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4572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buClr>
                    <a:srgbClr val="034EA2"/>
                  </a:buClr>
                </a:pPr>
                <a:r>
                  <a:rPr lang="en-IN" sz="1400" b="1" kern="0" dirty="0">
                    <a:solidFill>
                      <a:prstClr val="black"/>
                    </a:solidFill>
                  </a:rPr>
                  <a:t>SELLER </a:t>
                </a:r>
              </a:p>
              <a:p>
                <a:pPr algn="ctr">
                  <a:buClr>
                    <a:srgbClr val="034EA2"/>
                  </a:buClr>
                </a:pPr>
                <a:r>
                  <a:rPr lang="en-IN" sz="1400" b="1" kern="0" dirty="0">
                    <a:solidFill>
                      <a:prstClr val="black"/>
                    </a:solidFill>
                  </a:rPr>
                  <a:t>BROKER</a:t>
                </a:r>
              </a:p>
              <a:p>
                <a:pPr algn="ctr">
                  <a:buClr>
                    <a:srgbClr val="034EA2"/>
                  </a:buClr>
                </a:pPr>
                <a:endParaRPr lang="en-IN" sz="1400" kern="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087406C-EFE9-4E18-944C-2BF0D34F4F5C}"/>
                  </a:ext>
                </a:extLst>
              </p:cNvPr>
              <p:cNvSpPr/>
              <p:nvPr/>
            </p:nvSpPr>
            <p:spPr>
              <a:xfrm>
                <a:off x="3124199" y="3212046"/>
                <a:ext cx="1176209" cy="597954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3175">
                <a:solidFill>
                  <a:schemeClr val="accent3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4572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buClr>
                    <a:srgbClr val="034EA2"/>
                  </a:buClr>
                </a:pPr>
                <a:r>
                  <a:rPr lang="en-IN" sz="1400" b="1" kern="0" dirty="0">
                    <a:solidFill>
                      <a:prstClr val="black"/>
                    </a:solidFill>
                  </a:rPr>
                  <a:t>CLEARING CORPORATION</a:t>
                </a:r>
              </a:p>
              <a:p>
                <a:pPr algn="ctr">
                  <a:buClr>
                    <a:srgbClr val="034EA2"/>
                  </a:buClr>
                </a:pPr>
                <a:endParaRPr lang="en-IN" sz="1400" kern="0" dirty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1D17E8A8-BFB4-44D6-838F-2317F8B1EBB0}"/>
                  </a:ext>
                </a:extLst>
              </p:cNvPr>
              <p:cNvGrpSpPr/>
              <p:nvPr/>
            </p:nvGrpSpPr>
            <p:grpSpPr>
              <a:xfrm>
                <a:off x="4800600" y="1655953"/>
                <a:ext cx="2082969" cy="2149563"/>
                <a:chOff x="4835036" y="1648791"/>
                <a:chExt cx="2082969" cy="2149563"/>
              </a:xfrm>
            </p:grpSpPr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510556F8-CCD3-4701-AC17-0510BD42B912}"/>
                    </a:ext>
                  </a:extLst>
                </p:cNvPr>
                <p:cNvSpPr/>
                <p:nvPr/>
              </p:nvSpPr>
              <p:spPr>
                <a:xfrm>
                  <a:off x="5597910" y="1648791"/>
                  <a:ext cx="1320095" cy="425657"/>
                </a:xfrm>
                <a:prstGeom prst="rect">
                  <a:avLst/>
                </a:prstGeom>
                <a:solidFill>
                  <a:schemeClr val="tx1">
                    <a:lumMod val="20000"/>
                    <a:lumOff val="80000"/>
                  </a:schemeClr>
                </a:solidFill>
                <a:ln w="3175">
                  <a:solidFill>
                    <a:schemeClr val="accent3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0" tIns="45720" rIns="0" bIns="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buClr>
                      <a:srgbClr val="034EA2"/>
                    </a:buClr>
                  </a:pPr>
                  <a:r>
                    <a:rPr lang="en-IN" sz="1600" b="1" kern="0" dirty="0">
                      <a:solidFill>
                        <a:prstClr val="black"/>
                      </a:solidFill>
                    </a:rPr>
                    <a:t>Company</a:t>
                  </a:r>
                </a:p>
              </p:txBody>
            </p:sp>
            <p:cxnSp>
              <p:nvCxnSpPr>
                <p:cNvPr id="34" name="Straight Arrow Connector 33">
                  <a:extLst>
                    <a:ext uri="{FF2B5EF4-FFF2-40B4-BE49-F238E27FC236}">
                      <a16:creationId xmlns:a16="http://schemas.microsoft.com/office/drawing/2014/main" id="{5FFBC5BB-AE1F-4B58-ADAE-E807E38574F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699827" y="3498038"/>
                  <a:ext cx="811609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02D302A8-16DE-42CF-8D22-064CD9583E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11436" y="2125493"/>
                  <a:ext cx="0" cy="1361847"/>
                </a:xfrm>
                <a:prstGeom prst="line">
                  <a:avLst/>
                </a:prstGeom>
                <a:ln>
                  <a:tailEnd type="none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FE4CCAFB-B18D-42E0-8948-EB31107713D8}"/>
                    </a:ext>
                  </a:extLst>
                </p:cNvPr>
                <p:cNvSpPr/>
                <p:nvPr/>
              </p:nvSpPr>
              <p:spPr>
                <a:xfrm>
                  <a:off x="4835036" y="3200400"/>
                  <a:ext cx="866037" cy="597954"/>
                </a:xfrm>
                <a:prstGeom prst="rect">
                  <a:avLst/>
                </a:prstGeom>
                <a:solidFill>
                  <a:schemeClr val="tx1">
                    <a:lumMod val="20000"/>
                    <a:lumOff val="80000"/>
                  </a:schemeClr>
                </a:solidFill>
                <a:ln w="3175">
                  <a:solidFill>
                    <a:schemeClr val="accent3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0" tIns="45720" rIns="0" bIns="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buClr>
                      <a:srgbClr val="034EA2"/>
                    </a:buClr>
                  </a:pPr>
                  <a:r>
                    <a:rPr lang="en-IN" sz="1400" b="1" kern="0" dirty="0">
                      <a:solidFill>
                        <a:prstClr val="black"/>
                      </a:solidFill>
                    </a:rPr>
                    <a:t>COMPANY </a:t>
                  </a:r>
                </a:p>
                <a:p>
                  <a:pPr algn="ctr">
                    <a:buClr>
                      <a:srgbClr val="034EA2"/>
                    </a:buClr>
                  </a:pPr>
                  <a:r>
                    <a:rPr lang="en-IN" sz="1400" b="1" kern="0" dirty="0">
                      <a:solidFill>
                        <a:prstClr val="black"/>
                      </a:solidFill>
                    </a:rPr>
                    <a:t>BROKER</a:t>
                  </a:r>
                </a:p>
                <a:p>
                  <a:pPr algn="ctr">
                    <a:buClr>
                      <a:srgbClr val="034EA2"/>
                    </a:buClr>
                  </a:pPr>
                  <a:endParaRPr lang="en-IN" sz="1400" kern="0" dirty="0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030F4A01-7993-4DA8-B401-F4A5B7DA87BC}"/>
                  </a:ext>
                </a:extLst>
              </p:cNvPr>
              <p:cNvSpPr/>
              <p:nvPr/>
            </p:nvSpPr>
            <p:spPr>
              <a:xfrm>
                <a:off x="457200" y="1631743"/>
                <a:ext cx="1200086" cy="425657"/>
              </a:xfrm>
              <a:prstGeom prst="rect">
                <a:avLst/>
              </a:prstGeom>
              <a:solidFill>
                <a:schemeClr val="tx1">
                  <a:lumMod val="20000"/>
                  <a:lumOff val="80000"/>
                </a:schemeClr>
              </a:solidFill>
              <a:ln w="3175">
                <a:solidFill>
                  <a:schemeClr val="accent3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4572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buClr>
                    <a:srgbClr val="034EA2"/>
                  </a:buClr>
                </a:pPr>
                <a:r>
                  <a:rPr lang="en-IN" sz="1600" b="1" kern="0" dirty="0">
                    <a:solidFill>
                      <a:prstClr val="black"/>
                    </a:solidFill>
                  </a:rPr>
                  <a:t>Shareholder</a:t>
                </a:r>
              </a:p>
            </p:txBody>
          </p: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16A18C8B-74D9-428E-AD10-258A20C03F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90600" y="2143353"/>
                <a:ext cx="0" cy="1361847"/>
              </a:xfrm>
              <a:prstGeom prst="line">
                <a:avLst/>
              </a:prstGeom>
              <a:ln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>
                <a:extLst>
                  <a:ext uri="{FF2B5EF4-FFF2-40B4-BE49-F238E27FC236}">
                    <a16:creationId xmlns:a16="http://schemas.microsoft.com/office/drawing/2014/main" id="{97A082EB-D768-4EA0-A0F1-8A273A219AC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90600" y="3505200"/>
                <a:ext cx="670559" cy="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69797CE8-BD66-4E94-9551-D0A4826A5E34}"/>
                  </a:ext>
                </a:extLst>
              </p:cNvPr>
              <p:cNvSpPr/>
              <p:nvPr/>
            </p:nvSpPr>
            <p:spPr>
              <a:xfrm>
                <a:off x="5105400" y="2209800"/>
                <a:ext cx="1267552" cy="646331"/>
              </a:xfrm>
              <a:prstGeom prst="rect">
                <a:avLst/>
              </a:prstGeom>
              <a:ln w="12700">
                <a:solidFill>
                  <a:schemeClr val="bg1">
                    <a:lumMod val="65000"/>
                  </a:schemeClr>
                </a:solidFill>
                <a:prstDash val="sysDash"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IN" sz="1200" b="1" dirty="0"/>
                  <a:t>T Day</a:t>
                </a:r>
              </a:p>
              <a:p>
                <a:pPr algn="ctr"/>
                <a:r>
                  <a:rPr lang="en-GB" sz="1200" dirty="0"/>
                  <a:t>P</a:t>
                </a:r>
                <a:r>
                  <a:rPr lang="en-IN" sz="1200" dirty="0"/>
                  <a:t>laces “Buy” order </a:t>
                </a: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2465466F-7BB2-4662-B532-E3D6FCD6701E}"/>
                  </a:ext>
                </a:extLst>
              </p:cNvPr>
              <p:cNvSpPr/>
              <p:nvPr/>
            </p:nvSpPr>
            <p:spPr>
              <a:xfrm>
                <a:off x="1104786" y="2209800"/>
                <a:ext cx="1048202" cy="578210"/>
              </a:xfrm>
              <a:prstGeom prst="rect">
                <a:avLst/>
              </a:prstGeom>
              <a:ln w="12700">
                <a:solidFill>
                  <a:schemeClr val="bg1">
                    <a:lumMod val="65000"/>
                  </a:schemeClr>
                </a:solidFill>
                <a:prstDash val="sysDash"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IN" sz="1200" b="1" dirty="0"/>
                  <a:t>T</a:t>
                </a:r>
                <a:r>
                  <a:rPr lang="en-IN" sz="1200" dirty="0"/>
                  <a:t> </a:t>
                </a:r>
                <a:r>
                  <a:rPr lang="en-IN" sz="1200" b="1" dirty="0"/>
                  <a:t>Day</a:t>
                </a:r>
              </a:p>
              <a:p>
                <a:pPr algn="ctr"/>
                <a:r>
                  <a:rPr lang="en-GB" sz="1200" dirty="0"/>
                  <a:t>P</a:t>
                </a:r>
                <a:r>
                  <a:rPr lang="en-IN" sz="1200" dirty="0"/>
                  <a:t>laces “Trade” </a:t>
                </a:r>
              </a:p>
            </p:txBody>
          </p:sp>
          <p:cxnSp>
            <p:nvCxnSpPr>
              <p:cNvPr id="20" name="Straight Arrow Connector 19">
                <a:extLst>
                  <a:ext uri="{FF2B5EF4-FFF2-40B4-BE49-F238E27FC236}">
                    <a16:creationId xmlns:a16="http://schemas.microsoft.com/office/drawing/2014/main" id="{CEC3FBCF-1D8C-4A6F-AE87-C613264AE1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00408" y="3352800"/>
                <a:ext cx="525759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89E5493A-BA89-4660-8706-35FFCE742A80}"/>
                  </a:ext>
                </a:extLst>
              </p:cNvPr>
              <p:cNvSpPr/>
              <p:nvPr/>
            </p:nvSpPr>
            <p:spPr>
              <a:xfrm>
                <a:off x="2561563" y="2738735"/>
                <a:ext cx="743872" cy="413418"/>
              </a:xfrm>
              <a:prstGeom prst="rect">
                <a:avLst/>
              </a:prstGeom>
              <a:ln w="12700">
                <a:solidFill>
                  <a:schemeClr val="bg1">
                    <a:lumMod val="65000"/>
                  </a:schemeClr>
                </a:solidFill>
                <a:prstDash val="sysDash"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1200" b="1" dirty="0"/>
                  <a:t>T+1 </a:t>
                </a:r>
              </a:p>
              <a:p>
                <a:pPr algn="ctr"/>
                <a:r>
                  <a:rPr lang="en-GB" sz="1200" dirty="0"/>
                  <a:t>Shares</a:t>
                </a:r>
                <a:endParaRPr lang="en-IN" sz="1200" dirty="0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A20E6941-A3FC-4A31-AB17-EE1521B58140}"/>
                  </a:ext>
                </a:extLst>
              </p:cNvPr>
              <p:cNvSpPr/>
              <p:nvPr/>
            </p:nvSpPr>
            <p:spPr>
              <a:xfrm>
                <a:off x="2565441" y="3891627"/>
                <a:ext cx="643209" cy="461665"/>
              </a:xfrm>
              <a:prstGeom prst="rect">
                <a:avLst/>
              </a:prstGeom>
              <a:ln w="12700">
                <a:solidFill>
                  <a:schemeClr val="bg1">
                    <a:lumMod val="65000"/>
                  </a:schemeClr>
                </a:solidFill>
                <a:prstDash val="sysDash"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1200" b="1" dirty="0"/>
                  <a:t>T+2 </a:t>
                </a:r>
              </a:p>
              <a:p>
                <a:pPr algn="ctr"/>
                <a:r>
                  <a:rPr lang="en-GB" sz="1200" dirty="0"/>
                  <a:t>Money</a:t>
                </a:r>
                <a:endParaRPr lang="en-IN" sz="1200" dirty="0"/>
              </a:p>
            </p:txBody>
          </p:sp>
          <p:cxnSp>
            <p:nvCxnSpPr>
              <p:cNvPr id="23" name="Straight Arrow Connector 22">
                <a:extLst>
                  <a:ext uri="{FF2B5EF4-FFF2-40B4-BE49-F238E27FC236}">
                    <a16:creationId xmlns:a16="http://schemas.microsoft.com/office/drawing/2014/main" id="{2301049B-4562-45CF-9120-2A51F9B8CFF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598441" y="3581400"/>
                <a:ext cx="52576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312A2A24-B6AE-416C-AE0A-793230B70046}"/>
                  </a:ext>
                </a:extLst>
              </p:cNvPr>
              <p:cNvSpPr/>
              <p:nvPr/>
            </p:nvSpPr>
            <p:spPr>
              <a:xfrm>
                <a:off x="4269109" y="3884393"/>
                <a:ext cx="643209" cy="461665"/>
              </a:xfrm>
              <a:prstGeom prst="rect">
                <a:avLst/>
              </a:prstGeom>
              <a:ln w="12700">
                <a:solidFill>
                  <a:schemeClr val="bg1">
                    <a:lumMod val="65000"/>
                  </a:schemeClr>
                </a:solidFill>
                <a:prstDash val="sysDash"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1200" b="1" dirty="0"/>
                  <a:t>T+1 </a:t>
                </a:r>
              </a:p>
              <a:p>
                <a:pPr algn="ctr"/>
                <a:r>
                  <a:rPr lang="en-GB" sz="1200" dirty="0"/>
                  <a:t>Money</a:t>
                </a:r>
                <a:endParaRPr lang="en-IN" sz="1200" dirty="0"/>
              </a:p>
            </p:txBody>
          </p:sp>
          <p:cxnSp>
            <p:nvCxnSpPr>
              <p:cNvPr id="25" name="Straight Arrow Connector 24">
                <a:extLst>
                  <a:ext uri="{FF2B5EF4-FFF2-40B4-BE49-F238E27FC236}">
                    <a16:creationId xmlns:a16="http://schemas.microsoft.com/office/drawing/2014/main" id="{B6BC0C92-3344-4D0D-BA8A-AE55B544401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281420" y="3596613"/>
                <a:ext cx="548015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87538197-FA64-4813-83BE-2B1C25826082}"/>
                  </a:ext>
                </a:extLst>
              </p:cNvPr>
              <p:cNvSpPr/>
              <p:nvPr/>
            </p:nvSpPr>
            <p:spPr>
              <a:xfrm>
                <a:off x="4171614" y="2715267"/>
                <a:ext cx="838200" cy="413418"/>
              </a:xfrm>
              <a:prstGeom prst="rect">
                <a:avLst/>
              </a:prstGeom>
              <a:ln w="12700">
                <a:solidFill>
                  <a:schemeClr val="bg1">
                    <a:lumMod val="65000"/>
                  </a:schemeClr>
                </a:solidFill>
                <a:prstDash val="sysDash"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1200" b="1" dirty="0"/>
                  <a:t>T+2 </a:t>
                </a:r>
              </a:p>
              <a:p>
                <a:pPr algn="ctr"/>
                <a:r>
                  <a:rPr lang="en-GB" sz="1200" dirty="0"/>
                  <a:t>Shares</a:t>
                </a:r>
                <a:endParaRPr lang="en-IN" sz="1200" dirty="0"/>
              </a:p>
            </p:txBody>
          </p:sp>
          <p:cxnSp>
            <p:nvCxnSpPr>
              <p:cNvPr id="27" name="Straight Arrow Connector 26">
                <a:extLst>
                  <a:ext uri="{FF2B5EF4-FFF2-40B4-BE49-F238E27FC236}">
                    <a16:creationId xmlns:a16="http://schemas.microsoft.com/office/drawing/2014/main" id="{ED8A0A9A-A16D-47D0-8B60-2DF06488DC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85800" y="2100382"/>
                <a:ext cx="0" cy="163341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F2CD52F5-637C-4AE7-B4DD-DC8BD70100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5800" y="3733800"/>
                <a:ext cx="1034295" cy="0"/>
              </a:xfrm>
              <a:prstGeom prst="line">
                <a:avLst/>
              </a:prstGeom>
              <a:ln>
                <a:tailEnd type="none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C3977AE7-9B7B-436B-B0EC-7F169CF7663D}"/>
                  </a:ext>
                </a:extLst>
              </p:cNvPr>
              <p:cNvSpPr/>
              <p:nvPr/>
            </p:nvSpPr>
            <p:spPr>
              <a:xfrm>
                <a:off x="685800" y="3845006"/>
                <a:ext cx="990601" cy="646331"/>
              </a:xfrm>
              <a:prstGeom prst="rect">
                <a:avLst/>
              </a:prstGeom>
              <a:ln w="12700">
                <a:solidFill>
                  <a:schemeClr val="bg1">
                    <a:lumMod val="65000"/>
                  </a:schemeClr>
                </a:solidFill>
                <a:prstDash val="sysDash"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IN" sz="1200" dirty="0"/>
                  <a:t> </a:t>
                </a:r>
                <a:r>
                  <a:rPr lang="en-IN" sz="1200" b="1" dirty="0"/>
                  <a:t>T+2</a:t>
                </a:r>
              </a:p>
              <a:p>
                <a:pPr algn="ctr"/>
                <a:r>
                  <a:rPr lang="en-IN" sz="1200" dirty="0"/>
                  <a:t>Receipt of Money</a:t>
                </a: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F056E1C1-6C49-4234-BC67-D09227202F14}"/>
                  </a:ext>
                </a:extLst>
              </p:cNvPr>
              <p:cNvSpPr/>
              <p:nvPr/>
            </p:nvSpPr>
            <p:spPr>
              <a:xfrm>
                <a:off x="5806644" y="3845006"/>
                <a:ext cx="971486" cy="1015663"/>
              </a:xfrm>
              <a:prstGeom prst="rect">
                <a:avLst/>
              </a:prstGeom>
              <a:ln w="12700">
                <a:solidFill>
                  <a:schemeClr val="bg1">
                    <a:lumMod val="65000"/>
                  </a:schemeClr>
                </a:solidFill>
                <a:prstDash val="sysDash"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IN" sz="1200" dirty="0"/>
                  <a:t> </a:t>
                </a:r>
                <a:r>
                  <a:rPr lang="en-IN" sz="1200" b="1" dirty="0"/>
                  <a:t>T+2</a:t>
                </a:r>
              </a:p>
              <a:p>
                <a:pPr algn="ctr"/>
                <a:r>
                  <a:rPr lang="en-IN" sz="1200" dirty="0"/>
                  <a:t>Receipt of Shares in buyback Escrow A/C</a:t>
                </a:r>
              </a:p>
            </p:txBody>
          </p:sp>
          <p:cxnSp>
            <p:nvCxnSpPr>
              <p:cNvPr id="31" name="Straight Arrow Connector 30">
                <a:extLst>
                  <a:ext uri="{FF2B5EF4-FFF2-40B4-BE49-F238E27FC236}">
                    <a16:creationId xmlns:a16="http://schemas.microsoft.com/office/drawing/2014/main" id="{18ED7DA9-5117-4908-A337-268C003AFAC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781800" y="2100382"/>
                <a:ext cx="0" cy="163341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7BBE9AC4-83D8-463B-B768-F967F991E4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43835" y="3733800"/>
                <a:ext cx="1034295" cy="0"/>
              </a:xfrm>
              <a:prstGeom prst="line">
                <a:avLst/>
              </a:prstGeom>
              <a:ln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0" name="Text Box 29">
              <a:extLst>
                <a:ext uri="{FF2B5EF4-FFF2-40B4-BE49-F238E27FC236}">
                  <a16:creationId xmlns:a16="http://schemas.microsoft.com/office/drawing/2014/main" id="{D03C1C1E-B6B9-4B99-98EC-D2FBDE4434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9011" y="1588783"/>
              <a:ext cx="6374415" cy="3364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defTabSz="885114" fontAlgn="base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FF9900"/>
                  </a:solidFill>
                  <a:latin typeface="+mj-lt"/>
                  <a:ea typeface="MS PGothic" pitchFamily="34" charset="-128"/>
                  <a:cs typeface="Tahoma" pitchFamily="34" charset="0"/>
                </a:defRPr>
              </a:lvl1pPr>
            </a:lstStyle>
            <a:p>
              <a:pPr marL="0" marR="0" lvl="0" indent="0" algn="l" defTabSz="885114" rtl="0" eaLnBrk="1" fontAlgn="base" latinLnBrk="0" hangingPunct="1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00" dirty="0">
                  <a:solidFill>
                    <a:srgbClr val="034EA2"/>
                  </a:solidFill>
                  <a:latin typeface="Calibri"/>
                </a:rPr>
                <a:t>SNAPSHOT OF OPEN MARKET TRADE</a:t>
              </a:r>
              <a:endPara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Calibri"/>
              </a:endParaRPr>
            </a:p>
          </p:txBody>
        </p:sp>
      </p:grpSp>
      <p:pic>
        <p:nvPicPr>
          <p:cNvPr id="40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4049" y="392727"/>
            <a:ext cx="602142" cy="602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04F3E05-18A8-41FF-96A9-4D7BABC61327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86484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ontent Placeholder 5"/>
          <p:cNvSpPr txBox="1">
            <a:spLocks/>
          </p:cNvSpPr>
          <p:nvPr/>
        </p:nvSpPr>
        <p:spPr>
          <a:xfrm>
            <a:off x="533399" y="1676399"/>
            <a:ext cx="8330761" cy="4866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18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Participation </a:t>
            </a:r>
            <a:r>
              <a:rPr lang="en-US" sz="1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Buyback is voluntary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500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18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Shareholders holding shares as on Record Date shall only be eligible to tender their shares in the Buyback.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18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Decide to participate if one feels that </a:t>
            </a:r>
            <a:r>
              <a:rPr lang="en-US" sz="1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share price in the market is </a:t>
            </a:r>
            <a:r>
              <a:rPr lang="en-US" sz="18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overvalued </a:t>
            </a:r>
            <a:r>
              <a:rPr lang="en-US" sz="1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you don’t believe </a:t>
            </a:r>
            <a:r>
              <a:rPr lang="en-US" sz="18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company will perform well in going </a:t>
            </a:r>
            <a:r>
              <a:rPr lang="en-US" sz="1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forward</a:t>
            </a:r>
            <a:r>
              <a:rPr lang="en-US" sz="18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500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18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Read disclosures made by company in the public announcement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5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18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Basis for arriving at the buyback price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500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IN" sz="1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buyback through:</a:t>
            </a:r>
            <a:endParaRPr lang="en-US" sz="1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IN" sz="18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an open </a:t>
            </a:r>
            <a:r>
              <a:rPr lang="en-IN" sz="1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market </a:t>
            </a:r>
            <a:r>
              <a:rPr lang="en-IN" sz="18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 : Understand </a:t>
            </a:r>
            <a:r>
              <a:rPr lang="en-IN" sz="1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no. of shares, quantum, objective of buyback and maximum buyback </a:t>
            </a:r>
            <a:r>
              <a:rPr lang="en-IN" sz="18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price.</a:t>
            </a:r>
            <a:endParaRPr lang="en-US" sz="1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IN" sz="18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a tender method: understand </a:t>
            </a:r>
            <a:r>
              <a:rPr lang="en-IN" sz="1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no. of shares, quantum, objective of buyback, entitlement ratio and buyback </a:t>
            </a:r>
            <a:r>
              <a:rPr lang="en-IN" sz="18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price.</a:t>
            </a:r>
            <a:endParaRPr lang="en-US" sz="1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1800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5760" lvl="1" indent="0" fontAlgn="auto">
              <a:spcAft>
                <a:spcPts val="0"/>
              </a:spcAft>
              <a:buNone/>
            </a:pPr>
            <a:endParaRPr lang="en-US" sz="1800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1800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1800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1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1800" dirty="0"/>
          </a:p>
        </p:txBody>
      </p:sp>
      <p:sp>
        <p:nvSpPr>
          <p:cNvPr id="5" name="CustomShape 1"/>
          <p:cNvSpPr/>
          <p:nvPr/>
        </p:nvSpPr>
        <p:spPr>
          <a:xfrm>
            <a:off x="297180" y="392727"/>
            <a:ext cx="7620000" cy="62208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3000"/>
              </a:lnSpc>
            </a:pPr>
            <a:r>
              <a:rPr lang="en-IN" sz="2800" spc="-1" dirty="0">
                <a:solidFill>
                  <a:srgbClr val="00B0F0"/>
                </a:solidFill>
                <a:latin typeface="Arial"/>
              </a:rPr>
              <a:t>Points to ponder before participating in Buyback</a:t>
            </a:r>
          </a:p>
        </p:txBody>
      </p:sp>
      <p:sp>
        <p:nvSpPr>
          <p:cNvPr id="6" name="CustomShape 2"/>
          <p:cNvSpPr/>
          <p:nvPr/>
        </p:nvSpPr>
        <p:spPr>
          <a:xfrm>
            <a:off x="112288" y="1752600"/>
            <a:ext cx="8803111" cy="4789883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665">
              <a:spcBef>
                <a:spcPts val="1292"/>
              </a:spcBef>
              <a:buClr>
                <a:srgbClr val="000000"/>
              </a:buClr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spcBef>
                <a:spcPts val="1292"/>
              </a:spcBef>
              <a:buClr>
                <a:srgbClr val="000000"/>
              </a:buClr>
              <a:buFont typeface="Wingdings" charset="2"/>
              <a:buChar char=""/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spc="-1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 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b="1" spc="-1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4049" y="392727"/>
            <a:ext cx="602142" cy="602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04F3E05-18A8-41FF-96A9-4D7BABC61327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20775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974348" y="2743200"/>
            <a:ext cx="7315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0070C0"/>
                </a:solidFill>
              </a:rPr>
              <a:t>Open Offer of Shares</a:t>
            </a:r>
            <a:endParaRPr lang="en-US" sz="6000" dirty="0"/>
          </a:p>
        </p:txBody>
      </p:sp>
      <p:pic>
        <p:nvPicPr>
          <p:cNvPr id="4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8662" y="348840"/>
            <a:ext cx="553080" cy="55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 smtClean="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365180258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2"/>
          <p:cNvSpPr/>
          <p:nvPr/>
        </p:nvSpPr>
        <p:spPr>
          <a:xfrm>
            <a:off x="796183" y="1845287"/>
            <a:ext cx="7677856" cy="4267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273050" indent="-273050">
              <a:lnSpc>
                <a:spcPct val="93000"/>
              </a:lnSpc>
              <a:spcBef>
                <a:spcPts val="1292"/>
              </a:spcBef>
              <a:buAutoNum type="arabicPeriod"/>
            </a:pPr>
            <a:r>
              <a:rPr lang="en-IN" sz="25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</a:t>
            </a:r>
            <a:r>
              <a:rPr lang="en-IN" sz="25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</a:t>
            </a:r>
            <a:r>
              <a:rPr lang="en-IN" sz="25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Open Offer of Shares</a:t>
            </a:r>
          </a:p>
          <a:p>
            <a:pPr marL="457864" indent="-457200">
              <a:lnSpc>
                <a:spcPct val="93000"/>
              </a:lnSpc>
              <a:spcBef>
                <a:spcPts val="1292"/>
              </a:spcBef>
              <a:buAutoNum type="arabicPeriod"/>
            </a:pPr>
            <a:endParaRPr lang="en-IN" sz="1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5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5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IN" sz="25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Methods of Open Offer of Shares</a:t>
            </a: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1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5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IN" sz="25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Why Open Offer is </a:t>
            </a:r>
            <a:r>
              <a:rPr lang="en-IN" sz="25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mandated</a:t>
            </a:r>
            <a:endParaRPr lang="en-IN" sz="25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US" sz="1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5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How </a:t>
            </a:r>
            <a:r>
              <a:rPr lang="en-IN" sz="25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apply in </a:t>
            </a:r>
            <a:r>
              <a:rPr lang="en-IN" sz="25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 Open Offer</a:t>
            </a:r>
            <a:endParaRPr lang="en-IN" sz="25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1200" b="1" spc="-1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500" b="1" spc="-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en-IN" sz="25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Points to ponder before participating in </a:t>
            </a:r>
            <a:r>
              <a:rPr lang="en-IN" sz="25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Open Offer</a:t>
            </a:r>
            <a:endParaRPr lang="en-IN" sz="25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400" b="1" spc="-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US" sz="2400" b="1" dirty="0">
              <a:solidFill>
                <a:schemeClr val="accent1"/>
              </a:solidFill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400" spc="-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4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4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4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665">
              <a:spcBef>
                <a:spcPts val="1292"/>
              </a:spcBef>
              <a:buClr>
                <a:srgbClr val="000000"/>
              </a:buClr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spcBef>
                <a:spcPts val="1292"/>
              </a:spcBef>
              <a:buClr>
                <a:srgbClr val="000000"/>
              </a:buClr>
              <a:buFont typeface="Wingdings" charset="2"/>
              <a:buChar char=""/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spc="-1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 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b="1" spc="-1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457256" y="348840"/>
            <a:ext cx="8228935" cy="62208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3000"/>
              </a:lnSpc>
            </a:pPr>
            <a:r>
              <a:rPr lang="en-IN" sz="4000" b="1" spc="-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Flow of Presentation</a:t>
            </a:r>
            <a:endParaRPr lang="en-IN" sz="4000" b="1" spc="-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8662" y="348840"/>
            <a:ext cx="553080" cy="55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5240" y="1285865"/>
            <a:ext cx="533400" cy="24447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 smtClean="0"/>
              <a:t>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684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838200" y="3332802"/>
            <a:ext cx="7696200" cy="1391598"/>
          </a:xfrm>
          <a:prstGeom prst="rect">
            <a:avLst/>
          </a:prstGeom>
          <a:solidFill>
            <a:schemeClr val="accent2">
              <a:lumMod val="75000"/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Mandatory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Offer – When the shareholding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Acquirer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increases beyond the prescribed limit </a:t>
            </a:r>
            <a:r>
              <a:rPr lang="en-US" b="1" u="sng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case of change in control of company.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</a:pPr>
            <a:endParaRPr lang="en-US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Voluntary Offer – Voluntarily acquire through an Open Offer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457256" y="348840"/>
            <a:ext cx="8228935" cy="62208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3000"/>
              </a:lnSpc>
            </a:pPr>
            <a:endParaRPr lang="en-IN" sz="2800" spc="-1" dirty="0">
              <a:latin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1A96ACA-B357-45F7-A3E9-BB57747919B5}"/>
              </a:ext>
            </a:extLst>
          </p:cNvPr>
          <p:cNvSpPr txBox="1"/>
          <p:nvPr/>
        </p:nvSpPr>
        <p:spPr>
          <a:xfrm>
            <a:off x="838200" y="5404205"/>
            <a:ext cx="7696200" cy="109260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0" rtlCol="0">
            <a:spAutoFit/>
          </a:bodyPr>
          <a:lstStyle/>
          <a:p>
            <a:r>
              <a:rPr lang="en-US" u="sng" dirty="0">
                <a:latin typeface="Calibri" panose="020F0502020204030204" pitchFamily="34" charset="0"/>
                <a:cs typeface="Calibri" panose="020F0502020204030204" pitchFamily="34" charset="0"/>
              </a:rPr>
              <a:t>Mandatory Offer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–  Min offer size of 26%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`of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total paid up capital up to max 100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%.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400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Voluntary </a:t>
            </a:r>
            <a:r>
              <a:rPr lang="en-US" u="sng" dirty="0">
                <a:latin typeface="Calibri" panose="020F0502020204030204" pitchFamily="34" charset="0"/>
                <a:cs typeface="Calibri" panose="020F0502020204030204" pitchFamily="34" charset="0"/>
              </a:rPr>
              <a:t>Offer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– Min offer size of 10% of the total paid up capital up to max 75% </a:t>
            </a:r>
          </a:p>
        </p:txBody>
      </p:sp>
      <p:sp>
        <p:nvSpPr>
          <p:cNvPr id="6" name="CustomShape 2"/>
          <p:cNvSpPr/>
          <p:nvPr/>
        </p:nvSpPr>
        <p:spPr>
          <a:xfrm>
            <a:off x="457256" y="1371600"/>
            <a:ext cx="8374486" cy="53340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665">
              <a:spcBef>
                <a:spcPts val="1292"/>
              </a:spcBef>
              <a:buClr>
                <a:srgbClr val="000000"/>
              </a:buClr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spcBef>
                <a:spcPts val="1292"/>
              </a:spcBef>
              <a:buClr>
                <a:srgbClr val="000000"/>
              </a:buClr>
              <a:buFont typeface="Wingdings" charset="2"/>
              <a:buChar char=""/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spc="-1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 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b="1" spc="-1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69737" y="298855"/>
            <a:ext cx="64007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spc="-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an Open Offer?</a:t>
            </a:r>
          </a:p>
        </p:txBody>
      </p:sp>
      <p:sp>
        <p:nvSpPr>
          <p:cNvPr id="9" name="Rectangle 8"/>
          <p:cNvSpPr/>
          <p:nvPr/>
        </p:nvSpPr>
        <p:spPr>
          <a:xfrm>
            <a:off x="838200" y="1668467"/>
            <a:ext cx="7696200" cy="35214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7160" tIns="82296" rtlCol="0" anchor="ctr"/>
          <a:lstStyle/>
          <a:p>
            <a:r>
              <a:rPr lang="en-US" b="1" dirty="0">
                <a:latin typeface="Calibri" pitchFamily="34" charset="0"/>
              </a:rPr>
              <a:t>What is an Open Offer?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096383"/>
            <a:ext cx="7696200" cy="76507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38200" y="2211747"/>
            <a:ext cx="7543800" cy="600164"/>
          </a:xfrm>
          <a:prstGeom prst="rect">
            <a:avLst/>
          </a:prstGeom>
          <a:noFill/>
        </p:spPr>
        <p:txBody>
          <a:bodyPr wrap="square" lIns="68580" tIns="0" rtlCol="0">
            <a:spAutoFit/>
          </a:bodyPr>
          <a:lstStyle/>
          <a:p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Offer given by an Acquirer to the shareholders of a company to buy their shares at a fixed price.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838200" y="2890842"/>
            <a:ext cx="7696200" cy="36576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7160" tIns="82296" rtlCol="0" anchor="ctr"/>
          <a:lstStyle/>
          <a:p>
            <a:r>
              <a:rPr lang="en-US" b="1" dirty="0">
                <a:latin typeface="Calibri" pitchFamily="34" charset="0"/>
              </a:rPr>
              <a:t>When is the Offer made?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4749CB7-C5AD-4EE9-BA01-46EDCAAD598A}"/>
              </a:ext>
            </a:extLst>
          </p:cNvPr>
          <p:cNvSpPr/>
          <p:nvPr/>
        </p:nvSpPr>
        <p:spPr>
          <a:xfrm>
            <a:off x="838200" y="4877336"/>
            <a:ext cx="7682631" cy="365760"/>
          </a:xfrm>
          <a:prstGeom prst="rect">
            <a:avLst/>
          </a:prstGeom>
          <a:solidFill>
            <a:srgbClr val="939598"/>
          </a:solidFill>
          <a:ln w="9525" cap="flat" cmpd="sng" algn="ctr">
            <a:noFill/>
            <a:prstDash val="solid"/>
          </a:ln>
          <a:effectLst/>
        </p:spPr>
        <p:txBody>
          <a:bodyPr lIns="137160" tIns="82296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</a:rPr>
              <a:t>What should the size be? </a:t>
            </a:r>
          </a:p>
        </p:txBody>
      </p:sp>
      <p:pic>
        <p:nvPicPr>
          <p:cNvPr id="13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8662" y="348840"/>
            <a:ext cx="553080" cy="55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 smtClean="0"/>
              <a:t>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68932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1"/>
          <p:cNvSpPr/>
          <p:nvPr/>
        </p:nvSpPr>
        <p:spPr>
          <a:xfrm>
            <a:off x="683623" y="358046"/>
            <a:ext cx="7390791" cy="62208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3000"/>
              </a:lnSpc>
            </a:pPr>
            <a:r>
              <a:rPr lang="en-IN" sz="4000" spc="-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Open Offer </a:t>
            </a:r>
            <a:r>
              <a:rPr lang="en-IN" sz="4000" spc="-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mandated</a:t>
            </a:r>
            <a:endParaRPr lang="en-IN" sz="4000" spc="-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stomShape 2"/>
          <p:cNvSpPr/>
          <p:nvPr/>
        </p:nvSpPr>
        <p:spPr>
          <a:xfrm>
            <a:off x="698863" y="1776126"/>
            <a:ext cx="7990866" cy="46041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1000" spc="-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864" indent="-457200">
              <a:lnSpc>
                <a:spcPct val="93000"/>
              </a:lnSpc>
              <a:spcBef>
                <a:spcPts val="1292"/>
              </a:spcBef>
              <a:buFont typeface="Wingdings" panose="05000000000000000000" pitchFamily="2" charset="2"/>
              <a:buChar char="v"/>
            </a:pPr>
            <a:r>
              <a:rPr lang="en-IN" spc="-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substantial acquisition of shares results in change in ownership</a:t>
            </a:r>
          </a:p>
          <a:p>
            <a:pPr marL="457864" indent="-457200">
              <a:lnSpc>
                <a:spcPct val="93000"/>
              </a:lnSpc>
              <a:spcBef>
                <a:spcPts val="1292"/>
              </a:spcBef>
              <a:buFont typeface="Wingdings" panose="05000000000000000000" pitchFamily="2" charset="2"/>
              <a:buChar char="v"/>
            </a:pPr>
            <a:endParaRPr lang="en-IN" sz="1000" spc="-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864" indent="-457200">
              <a:lnSpc>
                <a:spcPct val="93000"/>
              </a:lnSpc>
              <a:spcBef>
                <a:spcPts val="1292"/>
              </a:spcBef>
              <a:buFont typeface="Wingdings" panose="05000000000000000000" pitchFamily="2" charset="2"/>
              <a:buChar char="v"/>
            </a:pPr>
            <a:r>
              <a:rPr lang="en-IN" spc="-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in ownership of company may result following </a:t>
            </a:r>
            <a:r>
              <a:rPr lang="en-IN" spc="-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changes:</a:t>
            </a:r>
            <a:endParaRPr lang="en-IN" spc="-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5064" lvl="1" indent="-457200">
              <a:lnSpc>
                <a:spcPct val="93000"/>
              </a:lnSpc>
              <a:spcBef>
                <a:spcPts val="1292"/>
              </a:spcBef>
              <a:buFont typeface="Wingdings" panose="05000000000000000000" pitchFamily="2" charset="2"/>
              <a:buChar char="v"/>
            </a:pPr>
            <a:r>
              <a:rPr lang="en-IN" spc="-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 management</a:t>
            </a:r>
          </a:p>
          <a:p>
            <a:pPr marL="915064" lvl="1" indent="-457200">
              <a:lnSpc>
                <a:spcPct val="93000"/>
              </a:lnSpc>
              <a:spcBef>
                <a:spcPts val="1292"/>
              </a:spcBef>
              <a:buFont typeface="Wingdings" panose="05000000000000000000" pitchFamily="2" charset="2"/>
              <a:buChar char="v"/>
            </a:pPr>
            <a:r>
              <a:rPr lang="en-IN" spc="-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profile</a:t>
            </a:r>
          </a:p>
          <a:p>
            <a:pPr marL="915064" lvl="1" indent="-457200">
              <a:lnSpc>
                <a:spcPct val="93000"/>
              </a:lnSpc>
              <a:spcBef>
                <a:spcPts val="1292"/>
              </a:spcBef>
              <a:buFont typeface="Wingdings" panose="05000000000000000000" pitchFamily="2" charset="2"/>
              <a:buChar char="v"/>
            </a:pPr>
            <a:r>
              <a:rPr lang="en-IN" spc="-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 Strategy</a:t>
            </a:r>
          </a:p>
          <a:p>
            <a:pPr marL="915064" lvl="1" indent="-457200">
              <a:lnSpc>
                <a:spcPct val="93000"/>
              </a:lnSpc>
              <a:spcBef>
                <a:spcPts val="1292"/>
              </a:spcBef>
              <a:buFont typeface="Wingdings" panose="05000000000000000000" pitchFamily="2" charset="2"/>
              <a:buChar char="v"/>
            </a:pPr>
            <a:r>
              <a:rPr lang="en-IN" spc="-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plans</a:t>
            </a:r>
          </a:p>
          <a:p>
            <a:pPr marL="457864" indent="-457200">
              <a:lnSpc>
                <a:spcPct val="93000"/>
              </a:lnSpc>
              <a:spcBef>
                <a:spcPts val="1292"/>
              </a:spcBef>
              <a:buFont typeface="Wingdings" panose="05000000000000000000" pitchFamily="2" charset="2"/>
              <a:buChar char="v"/>
            </a:pPr>
            <a:endParaRPr lang="en-IN" sz="1000" spc="-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864" indent="-457200">
              <a:lnSpc>
                <a:spcPct val="93000"/>
              </a:lnSpc>
              <a:spcBef>
                <a:spcPts val="1292"/>
              </a:spcBef>
              <a:buFont typeface="Wingdings" panose="05000000000000000000" pitchFamily="2" charset="2"/>
              <a:buChar char="v"/>
            </a:pPr>
            <a:r>
              <a:rPr lang="en-IN" spc="-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Hence, to give fair exit to investor in case they don’t agree with change of </a:t>
            </a:r>
            <a:r>
              <a:rPr lang="en-IN" spc="-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ownership. </a:t>
            </a:r>
            <a:endParaRPr lang="en-IN" spc="-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65">
              <a:spcBef>
                <a:spcPts val="1292"/>
              </a:spcBef>
              <a:buClr>
                <a:srgbClr val="000000"/>
              </a:buClr>
            </a:pPr>
            <a:endParaRPr lang="en-IN" sz="1000" spc="-1" dirty="0" smtClean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665">
              <a:spcBef>
                <a:spcPts val="1292"/>
              </a:spcBef>
              <a:buClr>
                <a:srgbClr val="000000"/>
              </a:buClr>
            </a:pPr>
            <a:endParaRPr lang="en-IN" sz="20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665">
              <a:spcBef>
                <a:spcPts val="1292"/>
              </a:spcBef>
              <a:buClr>
                <a:srgbClr val="000000"/>
              </a:buClr>
            </a:pPr>
            <a:endParaRPr lang="en-IN" sz="2000" spc="-1" dirty="0" smtClean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665">
              <a:spcBef>
                <a:spcPts val="1292"/>
              </a:spcBef>
              <a:buClr>
                <a:srgbClr val="000000"/>
              </a:buClr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spcBef>
                <a:spcPts val="1292"/>
              </a:spcBef>
              <a:buClr>
                <a:srgbClr val="000000"/>
              </a:buClr>
              <a:buFont typeface="Wingdings" charset="2"/>
              <a:buChar char=""/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spc="-1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 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b="1" spc="-1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8662" y="348840"/>
            <a:ext cx="553080" cy="55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 smtClean="0"/>
              <a:t>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81133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2"/>
          <p:cNvSpPr/>
          <p:nvPr/>
        </p:nvSpPr>
        <p:spPr>
          <a:xfrm>
            <a:off x="723128" y="1799766"/>
            <a:ext cx="7811272" cy="452483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457864" indent="-457200" algn="just">
              <a:lnSpc>
                <a:spcPct val="93000"/>
              </a:lnSpc>
              <a:spcBef>
                <a:spcPts val="1292"/>
              </a:spcBef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Information contained in this presentation is as on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August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31,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2021.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664" algn="just">
              <a:lnSpc>
                <a:spcPct val="93000"/>
              </a:lnSpc>
              <a:spcBef>
                <a:spcPts val="1292"/>
              </a:spcBef>
            </a:pPr>
            <a:endParaRPr lang="en-US" sz="1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864" indent="-457200" algn="just">
              <a:lnSpc>
                <a:spcPct val="93000"/>
              </a:lnSpc>
              <a:spcBef>
                <a:spcPts val="1292"/>
              </a:spcBef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This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presentation may be used with the permission of SEBI and only for non-profit awareness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programs,</a:t>
            </a:r>
          </a:p>
          <a:p>
            <a:pPr marL="664" algn="just">
              <a:lnSpc>
                <a:spcPct val="93000"/>
              </a:lnSpc>
              <a:spcBef>
                <a:spcPts val="1292"/>
              </a:spcBef>
            </a:pPr>
            <a:endParaRPr lang="en-US" sz="100" dirty="0">
              <a:solidFill>
                <a:schemeClr val="accent1">
                  <a:lumMod val="75000"/>
                </a:schemeClr>
              </a:solidFill>
            </a:endParaRPr>
          </a:p>
          <a:p>
            <a:pPr marL="457864" indent="-457200" algn="just">
              <a:lnSpc>
                <a:spcPct val="93000"/>
              </a:lnSpc>
              <a:spcBef>
                <a:spcPts val="1292"/>
              </a:spcBef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This presentation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is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only for Educational and Awareness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Programs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and not for any legal interpretations.</a:t>
            </a:r>
          </a:p>
          <a:p>
            <a:pPr marL="457864" indent="-457200" algn="just">
              <a:lnSpc>
                <a:spcPct val="93000"/>
              </a:lnSpc>
              <a:spcBef>
                <a:spcPts val="1292"/>
              </a:spcBef>
              <a:buFont typeface="Wingdings" panose="05000000000000000000" pitchFamily="2" charset="2"/>
              <a:buChar char="v"/>
            </a:pPr>
            <a:endParaRPr lang="en-IN" sz="2800" b="1" dirty="0"/>
          </a:p>
        </p:txBody>
      </p:sp>
      <p:sp>
        <p:nvSpPr>
          <p:cNvPr id="5" name="CustomShape 1"/>
          <p:cNvSpPr/>
          <p:nvPr/>
        </p:nvSpPr>
        <p:spPr>
          <a:xfrm>
            <a:off x="457256" y="348840"/>
            <a:ext cx="8228935" cy="62208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3000"/>
              </a:lnSpc>
            </a:pPr>
            <a:r>
              <a:rPr lang="en-IN" sz="4000" b="1" spc="-1" dirty="0" smtClean="0">
                <a:solidFill>
                  <a:srgbClr val="D6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Disclaimer</a:t>
            </a:r>
            <a:endParaRPr lang="en-IN" sz="4000" b="1" spc="-1" dirty="0">
              <a:solidFill>
                <a:srgbClr val="D6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4049" y="392727"/>
            <a:ext cx="602142" cy="602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609600" cy="221298"/>
          </a:xfrm>
        </p:spPr>
        <p:txBody>
          <a:bodyPr>
            <a:noAutofit/>
          </a:bodyPr>
          <a:lstStyle/>
          <a:p>
            <a:pPr>
              <a:defRPr/>
            </a:pPr>
            <a:fld id="{804F3E05-18A8-41FF-96A9-4D7BABC6132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94937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53691" y="1600200"/>
            <a:ext cx="1399309" cy="381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means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75609" y="2116183"/>
            <a:ext cx="1039091" cy="381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Directly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46963" y="2112917"/>
            <a:ext cx="1219200" cy="381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Indirectly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33600" y="2895600"/>
            <a:ext cx="1420091" cy="6096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Acquiring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24400" y="2895600"/>
            <a:ext cx="2105891" cy="6096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Agreeing to Acquire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86200" y="2057400"/>
            <a:ext cx="533399" cy="38100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OR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86201" y="2971800"/>
            <a:ext cx="533399" cy="38100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OR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28800" y="3886200"/>
            <a:ext cx="1039091" cy="381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Shares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32909" y="3886200"/>
            <a:ext cx="1724891" cy="381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Voting Rights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895109" y="3886200"/>
            <a:ext cx="1039091" cy="381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Control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334000" y="3886200"/>
            <a:ext cx="533399" cy="38100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OR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895600" y="3886200"/>
            <a:ext cx="533399" cy="38100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OR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2438400" y="4800600"/>
            <a:ext cx="38100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Target Company 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8662" y="348840"/>
            <a:ext cx="553080" cy="55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CustomShape 1"/>
          <p:cNvSpPr/>
          <p:nvPr/>
        </p:nvSpPr>
        <p:spPr>
          <a:xfrm>
            <a:off x="683623" y="358046"/>
            <a:ext cx="7390791" cy="62208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3000"/>
              </a:lnSpc>
            </a:pPr>
            <a:r>
              <a:rPr lang="en-IN" sz="4000" spc="-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Acquisition</a:t>
            </a:r>
            <a:endParaRPr lang="en-IN" sz="4000" spc="-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5240" y="1295400"/>
            <a:ext cx="533400" cy="24447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 smtClean="0"/>
              <a:t>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962612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838200" y="1828800"/>
            <a:ext cx="7743092" cy="39624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2000" dirty="0">
                <a:latin typeface="Arial" charset="0"/>
                <a:cs typeface="Arial" charset="0"/>
              </a:rPr>
              <a:t>Number of shares to be  acquired from public:</a:t>
            </a:r>
          </a:p>
          <a:p>
            <a:endParaRPr lang="en-US" sz="1800" dirty="0" smtClean="0">
              <a:latin typeface="Arial" charset="0"/>
              <a:cs typeface="Arial" charset="0"/>
              <a:hlinkClick r:id="" action="ppaction://noaction"/>
            </a:endParaRPr>
          </a:p>
          <a:p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  <a:hlinkClick r:id="" action="ppaction://noaction"/>
              </a:rPr>
              <a:t>In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  <a:hlinkClick r:id="" action="ppaction://noaction"/>
              </a:rPr>
              <a:t>Mandatory Open </a:t>
            </a: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  <a:hlinkClick r:id="" action="ppaction://noaction"/>
              </a:rPr>
              <a:t>Offers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  <a:hlinkClick r:id="" action="ppaction://noaction"/>
              </a:rPr>
              <a:t>:</a:t>
            </a:r>
          </a:p>
          <a:p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  <a:hlinkClick r:id="" action="ppaction://noaction"/>
              </a:rPr>
              <a:t>Minimum 26% of the share </a:t>
            </a: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  <a:hlinkClick r:id="" action="ppaction://noaction"/>
              </a:rPr>
              <a:t>capital</a:t>
            </a:r>
            <a:endParaRPr lang="en-US" sz="1800" dirty="0" smtClean="0">
              <a:solidFill>
                <a:schemeClr val="accent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endParaRPr lang="en-US" sz="1800" dirty="0">
              <a:solidFill>
                <a:schemeClr val="accent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marL="742950" lvl="2" indent="-342900">
              <a:buFont typeface="Wingdings" pitchFamily="2" charset="2"/>
              <a:buChar char="ü"/>
            </a:pPr>
            <a:r>
              <a:rPr lang="en-US" sz="1800" dirty="0">
                <a:latin typeface="Arial" charset="0"/>
                <a:cs typeface="Arial" charset="0"/>
              </a:rPr>
              <a:t>If post offer holding &gt;maximum permissible non public shareholding (MPNPS), acquirers to undertake to bring it back within 1 year.</a:t>
            </a:r>
          </a:p>
          <a:p>
            <a:endParaRPr lang="en-US" sz="2000" dirty="0" smtClean="0">
              <a:latin typeface="Arial" charset="0"/>
              <a:cs typeface="Arial" charset="0"/>
            </a:endParaRPr>
          </a:p>
          <a:p>
            <a:r>
              <a:rPr lang="en-US" sz="2000" dirty="0" smtClean="0">
                <a:latin typeface="Arial" charset="0"/>
                <a:cs typeface="Arial" charset="0"/>
              </a:rPr>
              <a:t>In </a:t>
            </a:r>
            <a:r>
              <a:rPr lang="en-US" sz="2000" dirty="0">
                <a:latin typeface="Arial" charset="0"/>
                <a:cs typeface="Arial" charset="0"/>
              </a:rPr>
              <a:t>voluntary </a:t>
            </a:r>
            <a:r>
              <a:rPr lang="en-US" sz="2000" dirty="0" smtClean="0">
                <a:latin typeface="Arial" charset="0"/>
                <a:cs typeface="Arial" charset="0"/>
              </a:rPr>
              <a:t>offers by </a:t>
            </a:r>
            <a:r>
              <a:rPr lang="en-US" sz="2000" dirty="0">
                <a:latin typeface="Arial" charset="0"/>
                <a:cs typeface="Arial" charset="0"/>
              </a:rPr>
              <a:t>shareholders holding more than 25</a:t>
            </a:r>
            <a:r>
              <a:rPr lang="en-US" sz="2000" dirty="0" smtClean="0">
                <a:latin typeface="Arial" charset="0"/>
                <a:cs typeface="Arial" charset="0"/>
              </a:rPr>
              <a:t>%</a:t>
            </a:r>
          </a:p>
          <a:p>
            <a:endParaRPr lang="en-US" sz="2000" dirty="0">
              <a:latin typeface="Arial" charset="0"/>
              <a:cs typeface="Arial" charset="0"/>
            </a:endParaRPr>
          </a:p>
          <a:p>
            <a:pPr marL="742950" lvl="2" indent="-342900">
              <a:buFont typeface="Wingdings" pitchFamily="2" charset="2"/>
              <a:buChar char="ü"/>
            </a:pPr>
            <a:r>
              <a:rPr lang="en-US" sz="1800" dirty="0">
                <a:latin typeface="Arial" charset="0"/>
                <a:cs typeface="Arial" charset="0"/>
              </a:rPr>
              <a:t>Size at least 10%, shall not be such so as to cross MPNPS.</a:t>
            </a:r>
          </a:p>
          <a:p>
            <a:endParaRPr lang="en-IN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32098" y="344983"/>
            <a:ext cx="8229600" cy="629826"/>
          </a:xfrm>
        </p:spPr>
        <p:txBody>
          <a:bodyPr/>
          <a:lstStyle/>
          <a:p>
            <a:pPr algn="ctr" fontAlgn="base">
              <a:lnSpc>
                <a:spcPct val="93000"/>
              </a:lnSpc>
              <a:spcAft>
                <a:spcPct val="0"/>
              </a:spcAft>
            </a:pPr>
            <a:r>
              <a:rPr lang="en-US" sz="4000" spc="-1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Offer Size</a:t>
            </a:r>
            <a:endParaRPr lang="en-IN" sz="4000" spc="-1" dirty="0">
              <a:solidFill>
                <a:srgbClr val="0070C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8662" y="348840"/>
            <a:ext cx="553080" cy="55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2"/>
          <p:cNvSpPr txBox="1">
            <a:spLocks/>
          </p:cNvSpPr>
          <p:nvPr/>
        </p:nvSpPr>
        <p:spPr>
          <a:xfrm>
            <a:off x="152400" y="1219200"/>
            <a:ext cx="381000" cy="30480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400" b="1" dirty="0" smtClean="0">
                <a:solidFill>
                  <a:schemeClr val="bg1"/>
                </a:solidFill>
              </a:rPr>
              <a:t>21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17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7"/>
          <p:cNvSpPr>
            <a:spLocks noChangeAspect="1"/>
          </p:cNvSpPr>
          <p:nvPr/>
        </p:nvSpPr>
        <p:spPr bwMode="auto">
          <a:xfrm>
            <a:off x="5794250" y="4441290"/>
            <a:ext cx="290518" cy="230986"/>
          </a:xfrm>
          <a:custGeom>
            <a:avLst/>
            <a:gdLst>
              <a:gd name="T0" fmla="*/ 57 w 246"/>
              <a:gd name="T1" fmla="*/ 213 h 213"/>
              <a:gd name="T2" fmla="*/ 61 w 246"/>
              <a:gd name="T3" fmla="*/ 151 h 213"/>
              <a:gd name="T4" fmla="*/ 76 w 246"/>
              <a:gd name="T5" fmla="*/ 116 h 213"/>
              <a:gd name="T6" fmla="*/ 82 w 246"/>
              <a:gd name="T7" fmla="*/ 147 h 213"/>
              <a:gd name="T8" fmla="*/ 99 w 246"/>
              <a:gd name="T9" fmla="*/ 88 h 213"/>
              <a:gd name="T10" fmla="*/ 131 w 246"/>
              <a:gd name="T11" fmla="*/ 213 h 213"/>
              <a:gd name="T12" fmla="*/ 145 w 246"/>
              <a:gd name="T13" fmla="*/ 40 h 213"/>
              <a:gd name="T14" fmla="*/ 140 w 246"/>
              <a:gd name="T15" fmla="*/ 78 h 213"/>
              <a:gd name="T16" fmla="*/ 81 w 246"/>
              <a:gd name="T17" fmla="*/ 0 h 213"/>
              <a:gd name="T18" fmla="*/ 40 w 246"/>
              <a:gd name="T19" fmla="*/ 98 h 213"/>
              <a:gd name="T20" fmla="*/ 32 w 246"/>
              <a:gd name="T21" fmla="*/ 62 h 213"/>
              <a:gd name="T22" fmla="*/ 7 w 246"/>
              <a:gd name="T23" fmla="*/ 131 h 213"/>
              <a:gd name="T24" fmla="*/ 57 w 246"/>
              <a:gd name="T25" fmla="*/ 213 h 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46" h="213">
                <a:moveTo>
                  <a:pt x="57" y="213"/>
                </a:moveTo>
                <a:cubicBezTo>
                  <a:pt x="43" y="184"/>
                  <a:pt x="50" y="167"/>
                  <a:pt x="61" y="151"/>
                </a:cubicBezTo>
                <a:cubicBezTo>
                  <a:pt x="73" y="133"/>
                  <a:pt x="76" y="116"/>
                  <a:pt x="76" y="116"/>
                </a:cubicBezTo>
                <a:cubicBezTo>
                  <a:pt x="76" y="116"/>
                  <a:pt x="86" y="128"/>
                  <a:pt x="82" y="147"/>
                </a:cubicBezTo>
                <a:cubicBezTo>
                  <a:pt x="98" y="129"/>
                  <a:pt x="102" y="99"/>
                  <a:pt x="99" y="88"/>
                </a:cubicBezTo>
                <a:cubicBezTo>
                  <a:pt x="137" y="114"/>
                  <a:pt x="153" y="171"/>
                  <a:pt x="131" y="213"/>
                </a:cubicBezTo>
                <a:cubicBezTo>
                  <a:pt x="246" y="148"/>
                  <a:pt x="160" y="51"/>
                  <a:pt x="145" y="40"/>
                </a:cubicBezTo>
                <a:cubicBezTo>
                  <a:pt x="150" y="51"/>
                  <a:pt x="151" y="69"/>
                  <a:pt x="140" y="78"/>
                </a:cubicBezTo>
                <a:cubicBezTo>
                  <a:pt x="123" y="13"/>
                  <a:pt x="81" y="0"/>
                  <a:pt x="81" y="0"/>
                </a:cubicBezTo>
                <a:cubicBezTo>
                  <a:pt x="86" y="34"/>
                  <a:pt x="63" y="70"/>
                  <a:pt x="40" y="98"/>
                </a:cubicBezTo>
                <a:cubicBezTo>
                  <a:pt x="40" y="84"/>
                  <a:pt x="39" y="75"/>
                  <a:pt x="32" y="62"/>
                </a:cubicBezTo>
                <a:cubicBezTo>
                  <a:pt x="30" y="87"/>
                  <a:pt x="12" y="106"/>
                  <a:pt x="7" y="131"/>
                </a:cubicBezTo>
                <a:cubicBezTo>
                  <a:pt x="0" y="164"/>
                  <a:pt x="12" y="188"/>
                  <a:pt x="57" y="213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738083" y="1849914"/>
            <a:ext cx="1716465" cy="31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77" dirty="0">
                <a:solidFill>
                  <a:srgbClr val="0070C0"/>
                </a:solidFill>
                <a:latin typeface="Calibri" pitchFamily="34" charset="0"/>
              </a:rPr>
              <a:t>Target Company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161861" y="1781961"/>
            <a:ext cx="1489275" cy="31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77" dirty="0">
                <a:solidFill>
                  <a:srgbClr val="0070C0"/>
                </a:solidFill>
                <a:latin typeface="Calibri" pitchFamily="34" charset="0"/>
              </a:rPr>
              <a:t>Acquirer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0A45186-0805-4C06-B606-137DE06F342B}"/>
              </a:ext>
            </a:extLst>
          </p:cNvPr>
          <p:cNvSpPr/>
          <p:nvPr/>
        </p:nvSpPr>
        <p:spPr>
          <a:xfrm>
            <a:off x="972342" y="4251046"/>
            <a:ext cx="1999457" cy="993309"/>
          </a:xfrm>
          <a:prstGeom prst="rect">
            <a:avLst/>
          </a:prstGeom>
          <a:solidFill>
            <a:schemeClr val="accent3">
              <a:lumMod val="75000"/>
              <a:lumOff val="25000"/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46" name="Title 4">
            <a:extLst>
              <a:ext uri="{FF2B5EF4-FFF2-40B4-BE49-F238E27FC236}">
                <a16:creationId xmlns:a16="http://schemas.microsoft.com/office/drawing/2014/main" id="{39B86E8F-F923-4A64-A00F-C2F3EF8E8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708" y="317279"/>
            <a:ext cx="7972954" cy="623801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Mandatory and Voluntary Open </a:t>
            </a:r>
            <a:r>
              <a:rPr lang="en-US" sz="3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Offer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EBF4DC4-0469-43AC-9739-A107148DEB3A}"/>
              </a:ext>
            </a:extLst>
          </p:cNvPr>
          <p:cNvSpPr txBox="1"/>
          <p:nvPr/>
        </p:nvSpPr>
        <p:spPr>
          <a:xfrm>
            <a:off x="5794250" y="1903368"/>
            <a:ext cx="1716465" cy="31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77" dirty="0">
                <a:solidFill>
                  <a:srgbClr val="0070C0"/>
                </a:solidFill>
                <a:latin typeface="Calibri" pitchFamily="34" charset="0"/>
              </a:rPr>
              <a:t>Public Shareholders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7243E46-3C79-4F59-871F-F60CD19277B9}"/>
              </a:ext>
            </a:extLst>
          </p:cNvPr>
          <p:cNvSpPr txBox="1"/>
          <p:nvPr/>
        </p:nvSpPr>
        <p:spPr>
          <a:xfrm>
            <a:off x="2634065" y="3463698"/>
            <a:ext cx="2484745" cy="245003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algn="ctr"/>
            <a:r>
              <a:rPr lang="en-US" sz="1292" dirty="0"/>
              <a:t>Mandatory Open Offer &gt; 26%  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FBBC233F-F6D2-449C-9249-6B7DC2AEB37F}"/>
              </a:ext>
            </a:extLst>
          </p:cNvPr>
          <p:cNvSpPr/>
          <p:nvPr/>
        </p:nvSpPr>
        <p:spPr>
          <a:xfrm>
            <a:off x="6085394" y="4118434"/>
            <a:ext cx="1159467" cy="1011412"/>
          </a:xfrm>
          <a:prstGeom prst="ellipse">
            <a:avLst/>
          </a:prstGeom>
          <a:solidFill>
            <a:schemeClr val="accent2"/>
          </a:solidFill>
          <a:ln w="190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 dirty="0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E332360F-09B2-4621-9825-C96202E94D54}"/>
              </a:ext>
            </a:extLst>
          </p:cNvPr>
          <p:cNvSpPr/>
          <p:nvPr/>
        </p:nvSpPr>
        <p:spPr>
          <a:xfrm>
            <a:off x="1371600" y="4190351"/>
            <a:ext cx="1119833" cy="1044220"/>
          </a:xfrm>
          <a:prstGeom prst="ellipse">
            <a:avLst/>
          </a:prstGeom>
          <a:solidFill>
            <a:schemeClr val="accent4"/>
          </a:solidFill>
          <a:ln w="190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923" dirty="0">
                <a:solidFill>
                  <a:srgbClr val="404040"/>
                </a:solidFill>
              </a:rPr>
              <a:t>Owns &gt; 25%&lt;75%</a:t>
            </a:r>
            <a:endParaRPr lang="en-IN" sz="923" dirty="0">
              <a:solidFill>
                <a:srgbClr val="404040"/>
              </a:solidFill>
            </a:endParaRPr>
          </a:p>
        </p:txBody>
      </p:sp>
      <p:sp>
        <p:nvSpPr>
          <p:cNvPr id="65" name="Bent Arrow 27">
            <a:extLst>
              <a:ext uri="{FF2B5EF4-FFF2-40B4-BE49-F238E27FC236}">
                <a16:creationId xmlns:a16="http://schemas.microsoft.com/office/drawing/2014/main" id="{D3A653A8-EF3F-4EC5-B621-0ABB72F5FBCF}"/>
              </a:ext>
            </a:extLst>
          </p:cNvPr>
          <p:cNvSpPr/>
          <p:nvPr/>
        </p:nvSpPr>
        <p:spPr>
          <a:xfrm rot="5400000">
            <a:off x="5537607" y="2790107"/>
            <a:ext cx="378927" cy="3035582"/>
          </a:xfrm>
          <a:prstGeom prst="bentArrow">
            <a:avLst>
              <a:gd name="adj1" fmla="val 5819"/>
              <a:gd name="adj2" fmla="val 0"/>
              <a:gd name="adj3" fmla="val 50000"/>
              <a:gd name="adj4" fmla="val 29095"/>
            </a:avLst>
          </a:prstGeom>
          <a:gradFill>
            <a:gsLst>
              <a:gs pos="58000">
                <a:schemeClr val="accent2"/>
              </a:gs>
              <a:gs pos="93000">
                <a:schemeClr val="accent1"/>
              </a:gs>
            </a:gsLst>
            <a:lin ang="90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>
              <a:solidFill>
                <a:schemeClr val="tx1"/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32CC8FD-2576-474D-A3FF-7A0AD6EBBD4A}"/>
              </a:ext>
            </a:extLst>
          </p:cNvPr>
          <p:cNvSpPr txBox="1"/>
          <p:nvPr/>
        </p:nvSpPr>
        <p:spPr>
          <a:xfrm>
            <a:off x="1172364" y="5256025"/>
            <a:ext cx="1716465" cy="546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77" dirty="0">
                <a:solidFill>
                  <a:srgbClr val="0070C0"/>
                </a:solidFill>
                <a:latin typeface="Calibri" pitchFamily="34" charset="0"/>
              </a:rPr>
              <a:t>Existing Shareholder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189D7B2B-1C48-4E82-B719-28635B34D3D2}"/>
              </a:ext>
            </a:extLst>
          </p:cNvPr>
          <p:cNvSpPr txBox="1"/>
          <p:nvPr/>
        </p:nvSpPr>
        <p:spPr>
          <a:xfrm>
            <a:off x="5882990" y="5275230"/>
            <a:ext cx="1716465" cy="31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77" dirty="0">
                <a:solidFill>
                  <a:srgbClr val="0070C0"/>
                </a:solidFill>
                <a:latin typeface="Calibri" pitchFamily="34" charset="0"/>
              </a:rPr>
              <a:t>Public Shareholders</a:t>
            </a:r>
          </a:p>
        </p:txBody>
      </p:sp>
      <p:sp>
        <p:nvSpPr>
          <p:cNvPr id="72" name="Freeform 18">
            <a:extLst>
              <a:ext uri="{FF2B5EF4-FFF2-40B4-BE49-F238E27FC236}">
                <a16:creationId xmlns:a16="http://schemas.microsoft.com/office/drawing/2014/main" id="{71CFDFC4-7D37-4F96-8616-BB1526EC30D2}"/>
              </a:ext>
            </a:extLst>
          </p:cNvPr>
          <p:cNvSpPr/>
          <p:nvPr/>
        </p:nvSpPr>
        <p:spPr>
          <a:xfrm>
            <a:off x="2651482" y="1573705"/>
            <a:ext cx="3242617" cy="295698"/>
          </a:xfrm>
          <a:custGeom>
            <a:avLst/>
            <a:gdLst>
              <a:gd name="connsiteX0" fmla="*/ 0 w 1305883"/>
              <a:gd name="connsiteY0" fmla="*/ 0 h 261176"/>
              <a:gd name="connsiteX1" fmla="*/ 1305883 w 1305883"/>
              <a:gd name="connsiteY1" fmla="*/ 0 h 261176"/>
              <a:gd name="connsiteX2" fmla="*/ 1305883 w 1305883"/>
              <a:gd name="connsiteY2" fmla="*/ 261176 h 261176"/>
              <a:gd name="connsiteX3" fmla="*/ 0 w 1305883"/>
              <a:gd name="connsiteY3" fmla="*/ 261176 h 261176"/>
              <a:gd name="connsiteX4" fmla="*/ 0 w 1305883"/>
              <a:gd name="connsiteY4" fmla="*/ 0 h 261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5883" h="261176">
                <a:moveTo>
                  <a:pt x="0" y="0"/>
                </a:moveTo>
                <a:lnTo>
                  <a:pt x="1305883" y="0"/>
                </a:lnTo>
                <a:lnTo>
                  <a:pt x="1305883" y="261176"/>
                </a:lnTo>
                <a:lnTo>
                  <a:pt x="0" y="26117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492382">
              <a:spcAft>
                <a:spcPct val="35000"/>
              </a:spcAft>
            </a:pPr>
            <a:r>
              <a:rPr lang="en-US" dirty="0">
                <a:latin typeface="Calibri" pitchFamily="34" charset="0"/>
              </a:rPr>
              <a:t>Mandatory Open Offer</a:t>
            </a:r>
          </a:p>
        </p:txBody>
      </p:sp>
      <p:sp>
        <p:nvSpPr>
          <p:cNvPr id="73" name="Freeform 18">
            <a:extLst>
              <a:ext uri="{FF2B5EF4-FFF2-40B4-BE49-F238E27FC236}">
                <a16:creationId xmlns:a16="http://schemas.microsoft.com/office/drawing/2014/main" id="{02AD988E-D7D7-4BDD-8EA5-B14686FA60B3}"/>
              </a:ext>
            </a:extLst>
          </p:cNvPr>
          <p:cNvSpPr/>
          <p:nvPr/>
        </p:nvSpPr>
        <p:spPr>
          <a:xfrm>
            <a:off x="2651483" y="3752628"/>
            <a:ext cx="3288026" cy="287164"/>
          </a:xfrm>
          <a:custGeom>
            <a:avLst/>
            <a:gdLst>
              <a:gd name="connsiteX0" fmla="*/ 0 w 1305883"/>
              <a:gd name="connsiteY0" fmla="*/ 0 h 261176"/>
              <a:gd name="connsiteX1" fmla="*/ 1305883 w 1305883"/>
              <a:gd name="connsiteY1" fmla="*/ 0 h 261176"/>
              <a:gd name="connsiteX2" fmla="*/ 1305883 w 1305883"/>
              <a:gd name="connsiteY2" fmla="*/ 261176 h 261176"/>
              <a:gd name="connsiteX3" fmla="*/ 0 w 1305883"/>
              <a:gd name="connsiteY3" fmla="*/ 261176 h 261176"/>
              <a:gd name="connsiteX4" fmla="*/ 0 w 1305883"/>
              <a:gd name="connsiteY4" fmla="*/ 0 h 261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5883" h="261176">
                <a:moveTo>
                  <a:pt x="0" y="0"/>
                </a:moveTo>
                <a:lnTo>
                  <a:pt x="1305883" y="0"/>
                </a:lnTo>
                <a:lnTo>
                  <a:pt x="1305883" y="261176"/>
                </a:lnTo>
                <a:lnTo>
                  <a:pt x="0" y="26117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492382">
              <a:spcAft>
                <a:spcPct val="35000"/>
              </a:spcAft>
            </a:pPr>
            <a:r>
              <a:rPr lang="en-US" dirty="0">
                <a:latin typeface="Calibri" pitchFamily="34" charset="0"/>
              </a:rPr>
              <a:t>Voluntary Open Offer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972DBDC-47EE-4747-977A-1EE0EB4454AB}"/>
              </a:ext>
            </a:extLst>
          </p:cNvPr>
          <p:cNvSpPr txBox="1"/>
          <p:nvPr/>
        </p:nvSpPr>
        <p:spPr>
          <a:xfrm>
            <a:off x="2515508" y="5876839"/>
            <a:ext cx="3810000" cy="245003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algn="ctr"/>
            <a:r>
              <a:rPr lang="en-US" sz="1292" dirty="0"/>
              <a:t>Voluntary acquisition through Open Offer &gt; 10%  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D357177-8DCD-41D0-B233-943570DDE18D}"/>
              </a:ext>
            </a:extLst>
          </p:cNvPr>
          <p:cNvSpPr/>
          <p:nvPr/>
        </p:nvSpPr>
        <p:spPr>
          <a:xfrm>
            <a:off x="1444910" y="2119776"/>
            <a:ext cx="930190" cy="337624"/>
          </a:xfrm>
          <a:prstGeom prst="roundRect">
            <a:avLst/>
          </a:prstGeom>
          <a:solidFill>
            <a:schemeClr val="bg2"/>
          </a:solidFill>
          <a:ln>
            <a:noFill/>
          </a:ln>
          <a:effectLst>
            <a:outerShdw blurRad="50800" dist="37716" dir="2700033">
              <a:scrgbClr r="0" g="0" b="0">
                <a:alpha val="40000"/>
              </a:scrgb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23" dirty="0">
                <a:solidFill>
                  <a:srgbClr val="404040"/>
                </a:solidFill>
                <a:latin typeface="Calibri"/>
              </a:rPr>
              <a:t>Owns &gt; 25%&lt;75%</a:t>
            </a:r>
            <a:endParaRPr lang="en-IN" sz="923" dirty="0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FC6F5550-AE16-4584-98CB-88CB9DACEF8A}"/>
              </a:ext>
            </a:extLst>
          </p:cNvPr>
          <p:cNvSpPr/>
          <p:nvPr/>
        </p:nvSpPr>
        <p:spPr>
          <a:xfrm>
            <a:off x="1466421" y="2534728"/>
            <a:ext cx="930190" cy="337624"/>
          </a:xfrm>
          <a:prstGeom prst="roundRect">
            <a:avLst/>
          </a:prstGeom>
          <a:solidFill>
            <a:schemeClr val="bg2"/>
          </a:solidFill>
          <a:ln>
            <a:noFill/>
          </a:ln>
          <a:effectLst>
            <a:outerShdw blurRad="50800" dist="37716" dir="2700033">
              <a:scrgbClr r="0" g="0" b="0">
                <a:alpha val="40000"/>
              </a:scrgb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en-GB" sz="923" dirty="0">
                <a:solidFill>
                  <a:srgbClr val="404040"/>
                </a:solidFill>
              </a:rPr>
              <a:t>Owns &lt; 25%</a:t>
            </a:r>
            <a:endParaRPr lang="en-IN" sz="923" dirty="0">
              <a:solidFill>
                <a:srgbClr val="404040"/>
              </a:solidFill>
            </a:endParaRP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8F599443-80FE-42A0-8D26-E993B1B76EF5}"/>
              </a:ext>
            </a:extLst>
          </p:cNvPr>
          <p:cNvSpPr/>
          <p:nvPr/>
        </p:nvSpPr>
        <p:spPr>
          <a:xfrm>
            <a:off x="1542193" y="3000524"/>
            <a:ext cx="930190" cy="337624"/>
          </a:xfrm>
          <a:prstGeom prst="roundRect">
            <a:avLst/>
          </a:prstGeom>
          <a:solidFill>
            <a:schemeClr val="bg2"/>
          </a:solidFill>
          <a:ln>
            <a:noFill/>
          </a:ln>
          <a:effectLst>
            <a:outerShdw blurRad="50800" dist="37716" dir="2700033">
              <a:scrgbClr r="0" g="0" b="0">
                <a:alpha val="40000"/>
              </a:scrgb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23" dirty="0">
                <a:solidFill>
                  <a:srgbClr val="404040"/>
                </a:solidFill>
                <a:latin typeface="Calibri"/>
              </a:rPr>
              <a:t>No control</a:t>
            </a:r>
            <a:endParaRPr lang="en-IN" sz="923" dirty="0">
              <a:solidFill>
                <a:srgbClr val="404040"/>
              </a:solidFill>
              <a:latin typeface="Calibri"/>
            </a:endParaRP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7CDF5066-E0CB-4896-82FD-A15BC734A47B}"/>
              </a:ext>
            </a:extLst>
          </p:cNvPr>
          <p:cNvCxnSpPr>
            <a:cxnSpLocks/>
          </p:cNvCxnSpPr>
          <p:nvPr/>
        </p:nvCxnSpPr>
        <p:spPr>
          <a:xfrm>
            <a:off x="2570309" y="2476789"/>
            <a:ext cx="1219568" cy="0"/>
          </a:xfrm>
          <a:prstGeom prst="straightConnector1">
            <a:avLst/>
          </a:prstGeom>
          <a:ln w="12700">
            <a:gradFill flip="none" rotWithShape="1">
              <a:gsLst>
                <a:gs pos="73343">
                  <a:srgbClr val="69ADFC"/>
                </a:gs>
                <a:gs pos="72687">
                  <a:srgbClr val="6BADFB"/>
                </a:gs>
                <a:gs pos="71375">
                  <a:srgbClr val="6EACF9"/>
                </a:gs>
                <a:gs pos="68750">
                  <a:srgbClr val="75ABF6"/>
                </a:gs>
                <a:gs pos="63500">
                  <a:srgbClr val="82A9EF"/>
                </a:gs>
                <a:gs pos="42000">
                  <a:schemeClr val="accent1"/>
                </a:gs>
                <a:gs pos="18000">
                  <a:schemeClr val="accent2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BC1DCD04-A1D8-4604-BCBD-3459981BE847}"/>
              </a:ext>
            </a:extLst>
          </p:cNvPr>
          <p:cNvCxnSpPr>
            <a:cxnSpLocks/>
          </p:cNvCxnSpPr>
          <p:nvPr/>
        </p:nvCxnSpPr>
        <p:spPr>
          <a:xfrm>
            <a:off x="2660762" y="2984183"/>
            <a:ext cx="1209852" cy="0"/>
          </a:xfrm>
          <a:prstGeom prst="straightConnector1">
            <a:avLst/>
          </a:prstGeom>
          <a:ln w="12700">
            <a:gradFill flip="none" rotWithShape="1">
              <a:gsLst>
                <a:gs pos="73343">
                  <a:srgbClr val="69ADFC"/>
                </a:gs>
                <a:gs pos="72687">
                  <a:srgbClr val="6BADFB"/>
                </a:gs>
                <a:gs pos="71375">
                  <a:srgbClr val="6EACF9"/>
                </a:gs>
                <a:gs pos="68750">
                  <a:srgbClr val="75ABF6"/>
                </a:gs>
                <a:gs pos="63500">
                  <a:srgbClr val="82A9EF"/>
                </a:gs>
                <a:gs pos="42000">
                  <a:schemeClr val="accent1"/>
                </a:gs>
                <a:gs pos="18000">
                  <a:schemeClr val="accent2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3DB7276-1A55-45B4-97B2-1B254D63EA03}"/>
              </a:ext>
            </a:extLst>
          </p:cNvPr>
          <p:cNvCxnSpPr>
            <a:cxnSpLocks/>
          </p:cNvCxnSpPr>
          <p:nvPr/>
        </p:nvCxnSpPr>
        <p:spPr>
          <a:xfrm>
            <a:off x="2670801" y="3328851"/>
            <a:ext cx="1219568" cy="0"/>
          </a:xfrm>
          <a:prstGeom prst="straightConnector1">
            <a:avLst/>
          </a:prstGeom>
          <a:ln w="12700">
            <a:gradFill flip="none" rotWithShape="1">
              <a:gsLst>
                <a:gs pos="73343">
                  <a:srgbClr val="69ADFC"/>
                </a:gs>
                <a:gs pos="72687">
                  <a:srgbClr val="6BADFB"/>
                </a:gs>
                <a:gs pos="71375">
                  <a:srgbClr val="6EACF9"/>
                </a:gs>
                <a:gs pos="68750">
                  <a:srgbClr val="75ABF6"/>
                </a:gs>
                <a:gs pos="63500">
                  <a:srgbClr val="82A9EF"/>
                </a:gs>
                <a:gs pos="42000">
                  <a:schemeClr val="accent1"/>
                </a:gs>
                <a:gs pos="18000">
                  <a:schemeClr val="accent2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843E767A-0498-4E3B-B70F-6CBB4404E6A4}"/>
              </a:ext>
            </a:extLst>
          </p:cNvPr>
          <p:cNvSpPr txBox="1"/>
          <p:nvPr/>
        </p:nvSpPr>
        <p:spPr>
          <a:xfrm>
            <a:off x="2621252" y="2154326"/>
            <a:ext cx="1249362" cy="248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Bef>
                <a:spcPts val="185"/>
              </a:spcBef>
              <a:spcAft>
                <a:spcPts val="185"/>
              </a:spcAft>
            </a:pPr>
            <a:r>
              <a:rPr lang="en-GB" sz="923" kern="0" dirty="0">
                <a:solidFill>
                  <a:srgbClr val="595959"/>
                </a:solidFill>
              </a:rPr>
              <a:t>Acquires &gt;5% in FY</a:t>
            </a:r>
            <a:endParaRPr lang="en-IN" sz="923" kern="0" dirty="0">
              <a:solidFill>
                <a:srgbClr val="595959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C8C37D37-7A24-4BD8-A35A-F83B288785EA}"/>
              </a:ext>
            </a:extLst>
          </p:cNvPr>
          <p:cNvSpPr/>
          <p:nvPr/>
        </p:nvSpPr>
        <p:spPr>
          <a:xfrm>
            <a:off x="4065326" y="2209647"/>
            <a:ext cx="1192474" cy="970338"/>
          </a:xfrm>
          <a:prstGeom prst="ellipse">
            <a:avLst/>
          </a:prstGeom>
          <a:solidFill>
            <a:schemeClr val="tx2"/>
          </a:solidFill>
          <a:ln w="190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 b="1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C3A9DAE1-B270-4134-82F1-A50CD3E5108F}"/>
              </a:ext>
            </a:extLst>
          </p:cNvPr>
          <p:cNvSpPr txBox="1"/>
          <p:nvPr/>
        </p:nvSpPr>
        <p:spPr>
          <a:xfrm>
            <a:off x="2664008" y="2606579"/>
            <a:ext cx="1403023" cy="248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Bef>
                <a:spcPts val="185"/>
              </a:spcBef>
              <a:spcAft>
                <a:spcPts val="185"/>
              </a:spcAft>
            </a:pPr>
            <a:r>
              <a:rPr lang="en-GB" sz="923" kern="0" dirty="0">
                <a:solidFill>
                  <a:srgbClr val="595959"/>
                </a:solidFill>
              </a:rPr>
              <a:t>Exceeds 25% stake</a:t>
            </a:r>
            <a:endParaRPr lang="en-IN" sz="923" kern="0" dirty="0">
              <a:solidFill>
                <a:srgbClr val="595959"/>
              </a:solidFill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8D4C904A-6B07-4D16-BBE4-D03DD3521C30}"/>
              </a:ext>
            </a:extLst>
          </p:cNvPr>
          <p:cNvSpPr txBox="1"/>
          <p:nvPr/>
        </p:nvSpPr>
        <p:spPr>
          <a:xfrm>
            <a:off x="2833206" y="3094299"/>
            <a:ext cx="1255581" cy="248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Bef>
                <a:spcPts val="185"/>
              </a:spcBef>
              <a:spcAft>
                <a:spcPts val="185"/>
              </a:spcAft>
            </a:pPr>
            <a:r>
              <a:rPr lang="en-GB" sz="923" kern="0" dirty="0">
                <a:solidFill>
                  <a:srgbClr val="595959"/>
                </a:solidFill>
              </a:rPr>
              <a:t>Acquires control</a:t>
            </a:r>
            <a:endParaRPr lang="en-IN" sz="923" kern="0" dirty="0">
              <a:solidFill>
                <a:srgbClr val="595959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F5251B85-CF4F-44ED-8D1E-35F8453F4449}"/>
              </a:ext>
            </a:extLst>
          </p:cNvPr>
          <p:cNvSpPr/>
          <p:nvPr/>
        </p:nvSpPr>
        <p:spPr>
          <a:xfrm>
            <a:off x="3754530" y="4190351"/>
            <a:ext cx="1198469" cy="939495"/>
          </a:xfrm>
          <a:prstGeom prst="ellipse">
            <a:avLst/>
          </a:prstGeom>
          <a:solidFill>
            <a:schemeClr val="tx2"/>
          </a:solidFill>
          <a:ln w="190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 b="1" dirty="0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3855E648-289D-483D-A547-A2318B826749}"/>
              </a:ext>
            </a:extLst>
          </p:cNvPr>
          <p:cNvSpPr/>
          <p:nvPr/>
        </p:nvSpPr>
        <p:spPr>
          <a:xfrm>
            <a:off x="6050822" y="2261455"/>
            <a:ext cx="1194039" cy="965595"/>
          </a:xfrm>
          <a:prstGeom prst="ellipse">
            <a:avLst/>
          </a:prstGeom>
          <a:solidFill>
            <a:schemeClr val="accent2"/>
          </a:solidFill>
          <a:ln w="190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 dirty="0"/>
          </a:p>
        </p:txBody>
      </p:sp>
      <p:cxnSp>
        <p:nvCxnSpPr>
          <p:cNvPr id="84" name="Connector: Elbow 83">
            <a:extLst>
              <a:ext uri="{FF2B5EF4-FFF2-40B4-BE49-F238E27FC236}">
                <a16:creationId xmlns:a16="http://schemas.microsoft.com/office/drawing/2014/main" id="{245907F8-DEEA-42EF-908D-371F24F18552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006452" y="1280591"/>
            <a:ext cx="42512" cy="4311176"/>
          </a:xfrm>
          <a:prstGeom prst="bentConnector3">
            <a:avLst>
              <a:gd name="adj1" fmla="val -496363"/>
            </a:avLst>
          </a:prstGeom>
          <a:ln w="12700">
            <a:solidFill>
              <a:srgbClr val="26479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6777DE83-10EF-462B-AB13-2788613B3B21}"/>
              </a:ext>
            </a:extLst>
          </p:cNvPr>
          <p:cNvCxnSpPr>
            <a:cxnSpLocks/>
          </p:cNvCxnSpPr>
          <p:nvPr/>
        </p:nvCxnSpPr>
        <p:spPr>
          <a:xfrm>
            <a:off x="972343" y="3699289"/>
            <a:ext cx="5836051" cy="18823"/>
          </a:xfrm>
          <a:prstGeom prst="line">
            <a:avLst/>
          </a:prstGeom>
          <a:ln w="3175">
            <a:solidFill>
              <a:srgbClr val="264796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or: Elbow 90">
            <a:extLst>
              <a:ext uri="{FF2B5EF4-FFF2-40B4-BE49-F238E27FC236}">
                <a16:creationId xmlns:a16="http://schemas.microsoft.com/office/drawing/2014/main" id="{AA9B7167-C7FC-45EF-8A48-E9B58E143970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363689" y="3968404"/>
            <a:ext cx="45645" cy="4079631"/>
          </a:xfrm>
          <a:prstGeom prst="bentConnector3">
            <a:avLst>
              <a:gd name="adj1" fmla="val -462294"/>
            </a:avLst>
          </a:prstGeom>
          <a:ln w="12700">
            <a:solidFill>
              <a:srgbClr val="26479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>
            <a:extLst>
              <a:ext uri="{FF2B5EF4-FFF2-40B4-BE49-F238E27FC236}">
                <a16:creationId xmlns:a16="http://schemas.microsoft.com/office/drawing/2014/main" id="{D6CB09A9-E956-4602-9551-B91B92E47F0F}"/>
              </a:ext>
            </a:extLst>
          </p:cNvPr>
          <p:cNvSpPr txBox="1"/>
          <p:nvPr/>
        </p:nvSpPr>
        <p:spPr>
          <a:xfrm>
            <a:off x="3351046" y="5269543"/>
            <a:ext cx="1716465" cy="31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77" dirty="0">
                <a:solidFill>
                  <a:srgbClr val="0070C0"/>
                </a:solidFill>
                <a:latin typeface="Calibri" pitchFamily="34" charset="0"/>
              </a:rPr>
              <a:t>Target Company</a:t>
            </a:r>
          </a:p>
        </p:txBody>
      </p:sp>
      <p:pic>
        <p:nvPicPr>
          <p:cNvPr id="38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8662" y="348840"/>
            <a:ext cx="553080" cy="55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Slide Number Placeholder 2"/>
          <p:cNvSpPr txBox="1">
            <a:spLocks/>
          </p:cNvSpPr>
          <p:nvPr/>
        </p:nvSpPr>
        <p:spPr>
          <a:xfrm>
            <a:off x="133096" y="1277131"/>
            <a:ext cx="444669" cy="21052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200" b="1" dirty="0" smtClean="0">
                <a:solidFill>
                  <a:schemeClr val="bg1"/>
                </a:solidFill>
              </a:rPr>
              <a:t>22</a:t>
            </a:r>
            <a:endParaRPr 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71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457200"/>
            <a:ext cx="7821462" cy="509954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Activities and Timeline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0AB6573-D2A3-4D7F-A38B-4AA70CA03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923695"/>
            <a:ext cx="4296684" cy="439030"/>
          </a:xfrm>
          <a:prstGeom prst="rect">
            <a:avLst/>
          </a:prstGeom>
          <a:solidFill>
            <a:srgbClr val="8F9AED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Detailed Public Statement (DPS)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7974C3-E165-4705-BC24-E35FE286A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336459"/>
            <a:ext cx="4296684" cy="489677"/>
          </a:xfrm>
          <a:prstGeom prst="rect">
            <a:avLst/>
          </a:prstGeom>
          <a:solidFill>
            <a:srgbClr val="D29AC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Date of Public </a:t>
            </a:r>
            <a:r>
              <a:rPr lang="en-US" sz="16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Announcement (PA) </a:t>
            </a: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open offer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AFFCCE3-F5E5-4236-85FD-9D13234BB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0567" y="4332163"/>
            <a:ext cx="2708517" cy="315193"/>
          </a:xfrm>
          <a:prstGeom prst="rect">
            <a:avLst/>
          </a:prstGeom>
          <a:solidFill>
            <a:srgbClr val="8F9AED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Offer to open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E2262D95-AACD-44CF-A6EB-289D99876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0567" y="4815052"/>
            <a:ext cx="2708517" cy="332167"/>
          </a:xfrm>
          <a:prstGeom prst="rect">
            <a:avLst/>
          </a:prstGeom>
          <a:solidFill>
            <a:srgbClr val="62C0EC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Offer to close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4E364660-3FCA-426E-A5F7-FC641C7ED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9607" y="5444774"/>
            <a:ext cx="3939181" cy="602993"/>
          </a:xfrm>
          <a:prstGeom prst="rect">
            <a:avLst/>
          </a:prstGeom>
          <a:solidFill>
            <a:srgbClr val="D29AC5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1600" b="1" dirty="0">
                <a:solidFill>
                  <a:schemeClr val="bg1"/>
                </a:solidFill>
                <a:latin typeface="+mj-lt"/>
              </a:rPr>
              <a:t>Payment of consideration,</a:t>
            </a:r>
          </a:p>
          <a:p>
            <a:pPr algn="ctr">
              <a:spcBef>
                <a:spcPct val="0"/>
              </a:spcBef>
            </a:pPr>
            <a:r>
              <a:rPr lang="en-US" sz="1600" b="1" dirty="0">
                <a:solidFill>
                  <a:schemeClr val="bg1"/>
                </a:solidFill>
                <a:latin typeface="+mj-lt"/>
              </a:rPr>
              <a:t>transfer of shares</a:t>
            </a:r>
          </a:p>
        </p:txBody>
      </p:sp>
      <p:sp>
        <p:nvSpPr>
          <p:cNvPr id="19" name="Line 29">
            <a:extLst>
              <a:ext uri="{FF2B5EF4-FFF2-40B4-BE49-F238E27FC236}">
                <a16:creationId xmlns:a16="http://schemas.microsoft.com/office/drawing/2014/main" id="{7B5CF251-2772-4CB6-9F56-96AA213216AC}"/>
              </a:ext>
            </a:extLst>
          </p:cNvPr>
          <p:cNvSpPr>
            <a:spLocks noChangeShapeType="1"/>
          </p:cNvSpPr>
          <p:nvPr/>
        </p:nvSpPr>
        <p:spPr bwMode="auto">
          <a:xfrm>
            <a:off x="2146851" y="2000480"/>
            <a:ext cx="0" cy="1432381"/>
          </a:xfrm>
          <a:prstGeom prst="line">
            <a:avLst/>
          </a:prstGeom>
          <a:noFill/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>
              <a:latin typeface="+mj-lt"/>
            </a:endParaRPr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CFA68B97-E8C2-4B22-8266-F058D246815C}"/>
              </a:ext>
            </a:extLst>
          </p:cNvPr>
          <p:cNvSpPr/>
          <p:nvPr/>
        </p:nvSpPr>
        <p:spPr>
          <a:xfrm rot="5400000" flipH="1">
            <a:off x="4717101" y="4698084"/>
            <a:ext cx="149474" cy="84462"/>
          </a:xfrm>
          <a:prstGeom prst="triangl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36" name="Text Box 7">
            <a:extLst>
              <a:ext uri="{FF2B5EF4-FFF2-40B4-BE49-F238E27FC236}">
                <a16:creationId xmlns:a16="http://schemas.microsoft.com/office/drawing/2014/main" id="{07442F7D-E0BA-4FBD-A2E8-DA8E3E0730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659131"/>
            <a:ext cx="1553485" cy="369135"/>
          </a:xfrm>
          <a:prstGeom prst="rect">
            <a:avLst/>
          </a:prstGeom>
          <a:noFill/>
          <a:ln w="6350" algn="ctr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 lIns="155826" tIns="0" bIns="0" anchor="ctr"/>
          <a:lstStyle>
            <a:defPPr>
              <a:defRPr lang="en-US"/>
            </a:defPPr>
            <a:lvl1pPr>
              <a:spcBef>
                <a:spcPct val="0"/>
              </a:spcBef>
              <a:defRPr sz="1000" kern="0"/>
            </a:lvl1pPr>
          </a:lstStyle>
          <a:p>
            <a:r>
              <a:rPr lang="en-US" sz="1200" dirty="0"/>
              <a:t>Within 10 </a:t>
            </a:r>
            <a:r>
              <a:rPr lang="en-US" sz="1200" dirty="0" smtClean="0"/>
              <a:t>working days </a:t>
            </a:r>
            <a:r>
              <a:rPr lang="en-US" sz="1200" dirty="0"/>
              <a:t>of closure </a:t>
            </a:r>
          </a:p>
        </p:txBody>
      </p:sp>
      <p:sp>
        <p:nvSpPr>
          <p:cNvPr id="41" name="AutoShape 12">
            <a:extLst>
              <a:ext uri="{FF2B5EF4-FFF2-40B4-BE49-F238E27FC236}">
                <a16:creationId xmlns:a16="http://schemas.microsoft.com/office/drawing/2014/main" id="{E9825C72-8EAC-427E-81B2-71BACF0AE7DE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715786" y="3432862"/>
            <a:ext cx="3973002" cy="1291538"/>
          </a:xfrm>
          <a:prstGeom prst="rect">
            <a:avLst/>
          </a:prstGeom>
          <a:noFill/>
          <a:ln w="6350" algn="ctr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 lIns="155826" tIns="0" bIns="0" anchor="ctr"/>
          <a:lstStyle/>
          <a:p>
            <a:pPr algn="just"/>
            <a:r>
              <a:rPr lang="en-US" sz="1600" kern="0" dirty="0" smtClean="0">
                <a:latin typeface="Calibri" panose="020F0502020204030204" pitchFamily="34" charset="0"/>
                <a:cs typeface="Calibri" panose="020F0502020204030204" pitchFamily="34" charset="0"/>
              </a:rPr>
              <a:t>Letter of offer issued by acquirer containing details of open offer.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To be dispatched within 7 working days from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receipt of SEBI Comments on the Draft Letter of Offer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IN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EB7151E-9A61-479E-A4AE-CAABABECBAD6}"/>
              </a:ext>
            </a:extLst>
          </p:cNvPr>
          <p:cNvCxnSpPr>
            <a:cxnSpLocks/>
          </p:cNvCxnSpPr>
          <p:nvPr/>
        </p:nvCxnSpPr>
        <p:spPr>
          <a:xfrm>
            <a:off x="1371600" y="2711947"/>
            <a:ext cx="0" cy="211748"/>
          </a:xfrm>
          <a:prstGeom prst="line">
            <a:avLst/>
          </a:prstGeom>
          <a:ln>
            <a:solidFill>
              <a:schemeClr val="tx1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118">
            <a:extLst>
              <a:ext uri="{FF2B5EF4-FFF2-40B4-BE49-F238E27FC236}">
                <a16:creationId xmlns:a16="http://schemas.microsoft.com/office/drawing/2014/main" id="{FEE642DF-1F6A-44E3-B6FF-994095BC5568}"/>
              </a:ext>
            </a:extLst>
          </p:cNvPr>
          <p:cNvCxnSpPr>
            <a:cxnSpLocks/>
          </p:cNvCxnSpPr>
          <p:nvPr/>
        </p:nvCxnSpPr>
        <p:spPr>
          <a:xfrm rot="16200000" flipH="1">
            <a:off x="1314660" y="3455748"/>
            <a:ext cx="379796" cy="292768"/>
          </a:xfrm>
          <a:prstGeom prst="bentConnector2">
            <a:avLst/>
          </a:prstGeom>
          <a:ln>
            <a:solidFill>
              <a:schemeClr val="tx1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130">
            <a:extLst>
              <a:ext uri="{FF2B5EF4-FFF2-40B4-BE49-F238E27FC236}">
                <a16:creationId xmlns:a16="http://schemas.microsoft.com/office/drawing/2014/main" id="{E126F54A-8490-49DA-B529-2260D5EC3FD8}"/>
              </a:ext>
            </a:extLst>
          </p:cNvPr>
          <p:cNvCxnSpPr>
            <a:cxnSpLocks/>
          </p:cNvCxnSpPr>
          <p:nvPr/>
        </p:nvCxnSpPr>
        <p:spPr>
          <a:xfrm rot="16200000" flipH="1">
            <a:off x="3241095" y="4135290"/>
            <a:ext cx="480564" cy="2468815"/>
          </a:xfrm>
          <a:prstGeom prst="bentConnector2">
            <a:avLst/>
          </a:prstGeom>
          <a:ln>
            <a:solidFill>
              <a:schemeClr val="tx1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 Box 7">
            <a:extLst>
              <a:ext uri="{FF2B5EF4-FFF2-40B4-BE49-F238E27FC236}">
                <a16:creationId xmlns:a16="http://schemas.microsoft.com/office/drawing/2014/main" id="{110E98F3-D0F1-42ED-9F51-2EFB57DA7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6860" y="4922433"/>
            <a:ext cx="3916000" cy="309720"/>
          </a:xfrm>
          <a:prstGeom prst="rect">
            <a:avLst/>
          </a:prstGeom>
          <a:noFill/>
          <a:ln w="6350" algn="ctr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 lIns="155826" tIns="0" bIns="0" anchor="ctr"/>
          <a:lstStyle>
            <a:defPPr>
              <a:defRPr lang="en-US"/>
            </a:defPPr>
            <a:lvl1pPr>
              <a:spcBef>
                <a:spcPct val="0"/>
              </a:spcBef>
              <a:defRPr sz="1000" kern="0"/>
            </a:lvl1pPr>
          </a:lstStyle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Offer to remain open for 10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working days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AutoShape 12">
            <a:extLst>
              <a:ext uri="{FF2B5EF4-FFF2-40B4-BE49-F238E27FC236}">
                <a16:creationId xmlns:a16="http://schemas.microsoft.com/office/drawing/2014/main" id="{98FB5E28-F0C0-4DAA-855A-BFB5444F9E20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691448" y="2336459"/>
            <a:ext cx="3981412" cy="469215"/>
          </a:xfrm>
          <a:prstGeom prst="rect">
            <a:avLst/>
          </a:prstGeom>
          <a:noFill/>
          <a:ln w="6350" algn="ctr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 lIns="155826" tIns="0" bIns="0" anchor="ctr"/>
          <a:lstStyle/>
          <a:p>
            <a:pPr>
              <a:spcBef>
                <a:spcPct val="0"/>
              </a:spcBef>
            </a:pPr>
            <a:r>
              <a:rPr lang="en-US" sz="1500" kern="0" dirty="0" smtClean="0"/>
              <a:t>  </a:t>
            </a:r>
            <a:r>
              <a:rPr lang="en-US" sz="1500" kern="0" dirty="0" smtClean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sz="1500" kern="0" dirty="0">
                <a:latin typeface="Calibri" panose="020F0502020204030204" pitchFamily="34" charset="0"/>
                <a:cs typeface="Calibri" panose="020F0502020204030204" pitchFamily="34" charset="0"/>
              </a:rPr>
              <a:t>be published on the date of trigger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2239284" y="4665578"/>
            <a:ext cx="7685" cy="153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utoShape 12">
            <a:extLst>
              <a:ext uri="{FF2B5EF4-FFF2-40B4-BE49-F238E27FC236}">
                <a16:creationId xmlns:a16="http://schemas.microsoft.com/office/drawing/2014/main" id="{E9825C72-8EAC-427E-81B2-71BACF0AE7DE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691449" y="2913055"/>
            <a:ext cx="3997339" cy="449669"/>
          </a:xfrm>
          <a:prstGeom prst="rect">
            <a:avLst/>
          </a:prstGeom>
          <a:noFill/>
          <a:ln w="6350" algn="ctr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 lIns="155826" tIns="0" bIns="0" anchor="ctr"/>
          <a:lstStyle/>
          <a:p>
            <a:pPr>
              <a:spcBef>
                <a:spcPct val="0"/>
              </a:spcBef>
            </a:pPr>
            <a:r>
              <a:rPr lang="en-US" sz="1600" kern="0" dirty="0" smtClean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en-US" sz="1600" kern="0" dirty="0">
                <a:latin typeface="Calibri" panose="020F0502020204030204" pitchFamily="34" charset="0"/>
                <a:cs typeface="Calibri" panose="020F0502020204030204" pitchFamily="34" charset="0"/>
              </a:rPr>
              <a:t>be published within 5 </a:t>
            </a:r>
            <a:r>
              <a:rPr lang="en-US" sz="1600" kern="0" dirty="0" smtClean="0">
                <a:latin typeface="Calibri" panose="020F0502020204030204" pitchFamily="34" charset="0"/>
                <a:cs typeface="Calibri" panose="020F0502020204030204" pitchFamily="34" charset="0"/>
              </a:rPr>
              <a:t>working days </a:t>
            </a:r>
            <a:r>
              <a:rPr lang="en-US" sz="1600" kern="0" dirty="0">
                <a:latin typeface="Calibri" panose="020F0502020204030204" pitchFamily="34" charset="0"/>
                <a:cs typeface="Calibri" panose="020F0502020204030204" pitchFamily="34" charset="0"/>
              </a:rPr>
              <a:t>of PA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40567" y="3530420"/>
            <a:ext cx="2708518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Dispatch of Letter of Offer to the shareholders</a:t>
            </a:r>
            <a:endParaRPr lang="en-IN" sz="14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213147" y="4067008"/>
            <a:ext cx="0" cy="2437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8662" y="348840"/>
            <a:ext cx="553080" cy="55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 smtClean="0"/>
              <a:t>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397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32"/>
          <p:cNvSpPr>
            <a:spLocks noGrp="1"/>
          </p:cNvSpPr>
          <p:nvPr>
            <p:ph type="title"/>
          </p:nvPr>
        </p:nvSpPr>
        <p:spPr>
          <a:xfrm>
            <a:off x="297065" y="533400"/>
            <a:ext cx="8534677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      </a:t>
            </a:r>
            <a:r>
              <a:rPr lang="en-US" sz="4000" spc="-1" dirty="0" smtClean="0">
                <a:solidFill>
                  <a:srgbClr val="00B0F0"/>
                </a:solidFill>
                <a:latin typeface="Arial"/>
              </a:rPr>
              <a:t>How </a:t>
            </a:r>
            <a:r>
              <a:rPr lang="en-US" sz="4000" spc="-1" dirty="0">
                <a:solidFill>
                  <a:srgbClr val="00B0F0"/>
                </a:solidFill>
                <a:latin typeface="Arial"/>
              </a:rPr>
              <a:t>Offer Price is Arrived at </a:t>
            </a:r>
            <a:r>
              <a:rPr lang="en-US" dirty="0" smtClean="0"/>
              <a:t>	                                   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2585B4C-C253-4DEA-83D6-9FA0363255C7}"/>
              </a:ext>
            </a:extLst>
          </p:cNvPr>
          <p:cNvSpPr/>
          <p:nvPr/>
        </p:nvSpPr>
        <p:spPr>
          <a:xfrm>
            <a:off x="2277886" y="1654935"/>
            <a:ext cx="6553856" cy="562707"/>
          </a:xfrm>
          <a:prstGeom prst="rect">
            <a:avLst/>
          </a:prstGeom>
          <a:solidFill>
            <a:srgbClr val="D0ECF9"/>
          </a:solidFill>
          <a:ln>
            <a:noFill/>
          </a:ln>
          <a:effectLst>
            <a:outerShdw blurRad="50800" dist="37716" dir="2700033">
              <a:scrgbClr r="0" g="0" b="0">
                <a:alpha val="40000"/>
              </a:scrgb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IN" sz="1300" b="1" dirty="0">
              <a:solidFill>
                <a:schemeClr val="tx1"/>
              </a:solidFill>
            </a:endParaRPr>
          </a:p>
          <a:p>
            <a:r>
              <a:rPr lang="en-GB" sz="1300" b="1" dirty="0">
                <a:solidFill>
                  <a:schemeClr val="tx1"/>
                </a:solidFill>
              </a:rPr>
              <a:t>Offer Price is the price at which shares will be bought from the shareholders by the Acquirer</a:t>
            </a:r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0B37274A-D180-4226-8D9D-D3B0BF9EE12F}"/>
              </a:ext>
            </a:extLst>
          </p:cNvPr>
          <p:cNvSpPr/>
          <p:nvPr/>
        </p:nvSpPr>
        <p:spPr bwMode="auto">
          <a:xfrm rot="5400000">
            <a:off x="1680655" y="1746792"/>
            <a:ext cx="703384" cy="395482"/>
          </a:xfrm>
          <a:prstGeom prst="trapezoid">
            <a:avLst>
              <a:gd name="adj" fmla="val 620000"/>
            </a:avLst>
          </a:prstGeom>
          <a:solidFill>
            <a:srgbClr val="D2D2F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4396" tIns="66462" rIns="84396" bIns="66462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44083" eaLnBrk="0" fontAlgn="auto" hangingPunct="0">
              <a:spcBef>
                <a:spcPct val="20000"/>
              </a:spcBef>
              <a:spcAft>
                <a:spcPts val="0"/>
              </a:spcAft>
              <a:tabLst>
                <a:tab pos="3972757" algn="ctr"/>
                <a:tab pos="8184378" algn="r"/>
              </a:tabLst>
              <a:defRPr/>
            </a:pPr>
            <a:endParaRPr lang="en-US" sz="1108" kern="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0" name="Rectangle 17">
            <a:extLst>
              <a:ext uri="{FF2B5EF4-FFF2-40B4-BE49-F238E27FC236}">
                <a16:creationId xmlns:a16="http://schemas.microsoft.com/office/drawing/2014/main" id="{3DD5FC18-DE07-45BC-9724-4915B02B0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433" y="1696726"/>
            <a:ext cx="1424376" cy="495615"/>
          </a:xfrm>
          <a:prstGeom prst="homePlate">
            <a:avLst>
              <a:gd name="adj" fmla="val 33010"/>
            </a:avLst>
          </a:prstGeom>
          <a:solidFill>
            <a:schemeClr val="accent1"/>
          </a:solidFill>
          <a:ln w="12700" algn="ctr">
            <a:noFill/>
            <a:prstDash val="solid"/>
            <a:miter lim="800000"/>
            <a:headEnd/>
            <a:tailEnd/>
          </a:ln>
          <a:effectLst/>
        </p:spPr>
        <p:txBody>
          <a:bodyPr wrap="square" lIns="42203" rIns="42203" anchor="ctr">
            <a:noAutofit/>
          </a:bodyPr>
          <a:lstStyle/>
          <a:p>
            <a:pPr algn="ctr">
              <a:lnSpc>
                <a:spcPct val="110000"/>
              </a:lnSpc>
              <a:spcBef>
                <a:spcPts val="185"/>
              </a:spcBef>
              <a:spcAft>
                <a:spcPts val="185"/>
              </a:spcAft>
            </a:pPr>
            <a:r>
              <a:rPr lang="en-GB" sz="1477" b="1" kern="0" dirty="0">
                <a:solidFill>
                  <a:schemeClr val="bg1"/>
                </a:solidFill>
              </a:rPr>
              <a:t>Offer Price</a:t>
            </a:r>
            <a:endParaRPr lang="en-IN" sz="1477" b="1" kern="0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2DDB9DB-FC0E-4AFE-8FF6-8ADB6E69EBA3}"/>
              </a:ext>
            </a:extLst>
          </p:cNvPr>
          <p:cNvSpPr/>
          <p:nvPr/>
        </p:nvSpPr>
        <p:spPr>
          <a:xfrm>
            <a:off x="373319" y="2378200"/>
            <a:ext cx="4732081" cy="3953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50800" dist="37716" dir="2700033">
              <a:scrgbClr r="0" g="0" b="0">
                <a:alpha val="40000"/>
              </a:scrgb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N" b="1" dirty="0">
                <a:solidFill>
                  <a:srgbClr val="404040"/>
                </a:solidFill>
              </a:rPr>
              <a:t>Frequently traded shares*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3C02619-2AFF-445F-A07E-755581996F44}"/>
              </a:ext>
            </a:extLst>
          </p:cNvPr>
          <p:cNvSpPr/>
          <p:nvPr/>
        </p:nvSpPr>
        <p:spPr>
          <a:xfrm>
            <a:off x="5334000" y="2319632"/>
            <a:ext cx="3463436" cy="3953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50800" dist="37716" dir="2700033">
              <a:scrgbClr r="0" g="0" b="0">
                <a:alpha val="40000"/>
              </a:scrgb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N" b="1" dirty="0">
                <a:solidFill>
                  <a:srgbClr val="404040"/>
                </a:solidFill>
              </a:rPr>
              <a:t>Infrequently traded shares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931F03-12DD-42BE-8983-8A369EF185EC}"/>
              </a:ext>
            </a:extLst>
          </p:cNvPr>
          <p:cNvSpPr/>
          <p:nvPr/>
        </p:nvSpPr>
        <p:spPr>
          <a:xfrm>
            <a:off x="297065" y="2908485"/>
            <a:ext cx="4808335" cy="30948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0800" dist="37716" dir="2700033">
              <a:scrgbClr r="0" g="0" b="0">
                <a:alpha val="40000"/>
              </a:scrgb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66237">
              <a:lnSpc>
                <a:spcPct val="120000"/>
              </a:lnSpc>
              <a:spcAft>
                <a:spcPts val="277"/>
              </a:spcAft>
              <a:buClr>
                <a:srgbClr val="034EA2"/>
              </a:buClr>
              <a:tabLst>
                <a:tab pos="211021" algn="l"/>
                <a:tab pos="422041" algn="l"/>
              </a:tabLst>
            </a:pPr>
            <a:r>
              <a:rPr lang="en-IN" sz="1400" kern="0" dirty="0">
                <a:solidFill>
                  <a:schemeClr val="tx1"/>
                </a:solidFill>
              </a:rPr>
              <a:t>T</a:t>
            </a:r>
            <a:r>
              <a:rPr lang="en-IN" sz="1400" kern="0" dirty="0" smtClean="0">
                <a:solidFill>
                  <a:schemeClr val="tx1"/>
                </a:solidFill>
              </a:rPr>
              <a:t>he </a:t>
            </a:r>
            <a:r>
              <a:rPr lang="en-IN" sz="1400" b="1" kern="0" dirty="0">
                <a:solidFill>
                  <a:schemeClr val="tx1"/>
                </a:solidFill>
              </a:rPr>
              <a:t>highest</a:t>
            </a:r>
            <a:r>
              <a:rPr lang="en-IN" sz="1400" kern="0" dirty="0">
                <a:solidFill>
                  <a:schemeClr val="tx1"/>
                </a:solidFill>
              </a:rPr>
              <a:t> of:</a:t>
            </a:r>
          </a:p>
          <a:p>
            <a:pPr marR="66237">
              <a:lnSpc>
                <a:spcPct val="120000"/>
              </a:lnSpc>
              <a:spcAft>
                <a:spcPts val="277"/>
              </a:spcAft>
              <a:buClr>
                <a:srgbClr val="034EA2"/>
              </a:buClr>
              <a:tabLst>
                <a:tab pos="211021" algn="l"/>
                <a:tab pos="422041" algn="l"/>
              </a:tabLst>
            </a:pPr>
            <a:r>
              <a:rPr lang="en-IN" sz="1400" kern="0" dirty="0">
                <a:solidFill>
                  <a:schemeClr val="tx1"/>
                </a:solidFill>
              </a:rPr>
              <a:t>(</a:t>
            </a:r>
            <a:r>
              <a:rPr lang="en-IN" sz="1400" kern="0" dirty="0" err="1">
                <a:solidFill>
                  <a:schemeClr val="tx1"/>
                </a:solidFill>
              </a:rPr>
              <a:t>i</a:t>
            </a:r>
            <a:r>
              <a:rPr lang="en-IN" sz="1400" kern="0" dirty="0">
                <a:solidFill>
                  <a:schemeClr val="tx1"/>
                </a:solidFill>
              </a:rPr>
              <a:t>) Highest price paid by Acquirer / Person acting in concert</a:t>
            </a:r>
            <a:r>
              <a:rPr lang="en-IN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:</a:t>
            </a:r>
          </a:p>
          <a:p>
            <a:pPr marL="126612" marR="66237" indent="-126612">
              <a:lnSpc>
                <a:spcPct val="120000"/>
              </a:lnSpc>
              <a:spcAft>
                <a:spcPts val="277"/>
              </a:spcAft>
              <a:buClr>
                <a:srgbClr val="034EA2"/>
              </a:buClr>
              <a:buFont typeface="Wingdings" pitchFamily="2" charset="2"/>
              <a:buChar char="§"/>
              <a:tabLst>
                <a:tab pos="211021" algn="l"/>
                <a:tab pos="422041" algn="l"/>
              </a:tabLst>
              <a:defRPr/>
            </a:pPr>
            <a:r>
              <a:rPr lang="en-US" sz="1400" b="1" u="sng" kern="0" dirty="0">
                <a:solidFill>
                  <a:schemeClr val="tx1"/>
                </a:solidFill>
              </a:rPr>
              <a:t>negotiated price</a:t>
            </a:r>
            <a:r>
              <a:rPr lang="en-US" sz="1400" u="sng" kern="0" dirty="0">
                <a:solidFill>
                  <a:schemeClr val="tx1"/>
                </a:solidFill>
              </a:rPr>
              <a:t> </a:t>
            </a:r>
            <a:r>
              <a:rPr lang="en-US" sz="1400" kern="0" dirty="0">
                <a:solidFill>
                  <a:schemeClr val="tx1"/>
                </a:solidFill>
              </a:rPr>
              <a:t>under the agreement</a:t>
            </a:r>
          </a:p>
          <a:p>
            <a:pPr marL="126612" marR="66237" indent="-126612">
              <a:lnSpc>
                <a:spcPct val="120000"/>
              </a:lnSpc>
              <a:spcAft>
                <a:spcPts val="277"/>
              </a:spcAft>
              <a:buClr>
                <a:srgbClr val="034EA2"/>
              </a:buClr>
              <a:buFont typeface="Wingdings" pitchFamily="2" charset="2"/>
              <a:buChar char="§"/>
              <a:tabLst>
                <a:tab pos="211021" algn="l"/>
                <a:tab pos="422041" algn="l"/>
              </a:tabLst>
            </a:pPr>
            <a:r>
              <a:rPr lang="en-US" sz="1400" kern="0" dirty="0">
                <a:solidFill>
                  <a:schemeClr val="tx1"/>
                </a:solidFill>
              </a:rPr>
              <a:t>The </a:t>
            </a:r>
            <a:r>
              <a:rPr lang="en-US" sz="1400" b="1" u="sng" kern="0" dirty="0">
                <a:solidFill>
                  <a:schemeClr val="tx1"/>
                </a:solidFill>
              </a:rPr>
              <a:t>volume-weighted average price</a:t>
            </a:r>
            <a:r>
              <a:rPr lang="en-US" sz="1400" kern="0" dirty="0">
                <a:solidFill>
                  <a:schemeClr val="tx1"/>
                </a:solidFill>
              </a:rPr>
              <a:t> for acquisitions, during the </a:t>
            </a:r>
            <a:r>
              <a:rPr lang="en-US" sz="1400" b="1" kern="0" dirty="0">
                <a:solidFill>
                  <a:schemeClr val="tx1"/>
                </a:solidFill>
              </a:rPr>
              <a:t>52 weeks</a:t>
            </a:r>
            <a:r>
              <a:rPr lang="en-US" sz="1400" kern="0" dirty="0">
                <a:solidFill>
                  <a:schemeClr val="tx1"/>
                </a:solidFill>
              </a:rPr>
              <a:t> immediately preceding the date of the public announcement</a:t>
            </a:r>
          </a:p>
          <a:p>
            <a:pPr marL="126612" marR="66237" indent="-126612">
              <a:lnSpc>
                <a:spcPct val="120000"/>
              </a:lnSpc>
              <a:spcAft>
                <a:spcPts val="277"/>
              </a:spcAft>
              <a:buClr>
                <a:srgbClr val="034EA2"/>
              </a:buClr>
              <a:buFont typeface="Wingdings" pitchFamily="2" charset="2"/>
              <a:buChar char="§"/>
              <a:tabLst>
                <a:tab pos="211021" algn="l"/>
                <a:tab pos="422041" algn="l"/>
              </a:tabLst>
            </a:pPr>
            <a:r>
              <a:rPr lang="en-US" sz="1400" kern="0" dirty="0">
                <a:solidFill>
                  <a:schemeClr val="tx1"/>
                </a:solidFill>
              </a:rPr>
              <a:t>The </a:t>
            </a:r>
            <a:r>
              <a:rPr lang="en-US" sz="1400" b="1" u="sng" kern="0" dirty="0">
                <a:solidFill>
                  <a:schemeClr val="tx1"/>
                </a:solidFill>
              </a:rPr>
              <a:t>highest price</a:t>
            </a:r>
            <a:r>
              <a:rPr lang="en-US" sz="1400" b="1" kern="0" dirty="0">
                <a:solidFill>
                  <a:schemeClr val="tx1"/>
                </a:solidFill>
              </a:rPr>
              <a:t> </a:t>
            </a:r>
            <a:r>
              <a:rPr lang="en-US" sz="1400" kern="0" dirty="0">
                <a:solidFill>
                  <a:schemeClr val="tx1"/>
                </a:solidFill>
              </a:rPr>
              <a:t>for any acquisition, during the </a:t>
            </a:r>
            <a:r>
              <a:rPr lang="en-US" sz="1400" b="1" kern="0" dirty="0">
                <a:solidFill>
                  <a:schemeClr val="tx1"/>
                </a:solidFill>
              </a:rPr>
              <a:t>26 weeks </a:t>
            </a:r>
            <a:r>
              <a:rPr lang="en-US" sz="1400" kern="0" dirty="0">
                <a:solidFill>
                  <a:schemeClr val="tx1"/>
                </a:solidFill>
              </a:rPr>
              <a:t>immediately preceding the date of PA</a:t>
            </a:r>
          </a:p>
          <a:p>
            <a:pPr marR="66237" algn="just">
              <a:lnSpc>
                <a:spcPct val="120000"/>
              </a:lnSpc>
              <a:spcAft>
                <a:spcPts val="277"/>
              </a:spcAft>
              <a:buClr>
                <a:srgbClr val="034EA2"/>
              </a:buClr>
              <a:tabLst>
                <a:tab pos="211021" algn="l"/>
                <a:tab pos="422041" algn="l"/>
              </a:tabLst>
            </a:pPr>
            <a:r>
              <a:rPr lang="en-US" sz="1400" kern="0" dirty="0">
                <a:solidFill>
                  <a:schemeClr val="tx1"/>
                </a:solidFill>
              </a:rPr>
              <a:t>(ii) The </a:t>
            </a:r>
            <a:r>
              <a:rPr lang="en-US" sz="1400" b="1" u="sng" kern="0" dirty="0">
                <a:solidFill>
                  <a:schemeClr val="tx1"/>
                </a:solidFill>
              </a:rPr>
              <a:t>volume-weighted average market price</a:t>
            </a:r>
            <a:r>
              <a:rPr lang="en-US" sz="1400" u="sng" kern="0" dirty="0">
                <a:solidFill>
                  <a:schemeClr val="tx1"/>
                </a:solidFill>
              </a:rPr>
              <a:t> for </a:t>
            </a:r>
            <a:r>
              <a:rPr lang="en-US" sz="1400" b="1" u="sng" kern="0" dirty="0">
                <a:solidFill>
                  <a:schemeClr val="tx1"/>
                </a:solidFill>
              </a:rPr>
              <a:t>60 trading days</a:t>
            </a:r>
            <a:r>
              <a:rPr lang="en-US" sz="1400" kern="0" dirty="0">
                <a:solidFill>
                  <a:schemeClr val="tx1"/>
                </a:solidFill>
              </a:rPr>
              <a:t> immediately preceding the date of PA (from the exchange where maximum volume is recorded during this period) </a:t>
            </a:r>
            <a:endParaRPr lang="en-IN" sz="1400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A08F391-F866-42FF-BC14-A79BD46D547B}"/>
              </a:ext>
            </a:extLst>
          </p:cNvPr>
          <p:cNvSpPr/>
          <p:nvPr/>
        </p:nvSpPr>
        <p:spPr>
          <a:xfrm>
            <a:off x="5334000" y="2959454"/>
            <a:ext cx="3463436" cy="30948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0800" dist="37716" dir="2700033">
              <a:scrgbClr r="0" g="0" b="0">
                <a:alpha val="40000"/>
              </a:scrgb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26612" marR="66237" indent="-126612">
              <a:lnSpc>
                <a:spcPct val="120000"/>
              </a:lnSpc>
              <a:spcAft>
                <a:spcPts val="277"/>
              </a:spcAft>
              <a:buClr>
                <a:srgbClr val="034EA2"/>
              </a:buClr>
              <a:buFont typeface="Wingdings" pitchFamily="2" charset="2"/>
              <a:buChar char="§"/>
              <a:tabLst>
                <a:tab pos="211021" algn="l"/>
                <a:tab pos="422041" algn="l"/>
              </a:tabLst>
              <a:defRPr/>
            </a:pPr>
            <a:r>
              <a:rPr lang="en-US" sz="14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Determined by the Acquirer and the Manager to the open offer </a:t>
            </a:r>
          </a:p>
          <a:p>
            <a:pPr marL="126612" marR="66237" indent="-126612">
              <a:lnSpc>
                <a:spcPct val="120000"/>
              </a:lnSpc>
              <a:spcAft>
                <a:spcPts val="277"/>
              </a:spcAft>
              <a:buClr>
                <a:srgbClr val="034EA2"/>
              </a:buClr>
              <a:buFont typeface="Wingdings" pitchFamily="2" charset="2"/>
              <a:buChar char="§"/>
              <a:tabLst>
                <a:tab pos="211021" algn="l"/>
                <a:tab pos="422041" algn="l"/>
              </a:tabLst>
            </a:pPr>
            <a:r>
              <a:rPr lang="en-US" sz="14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 on valuation parameters including,</a:t>
            </a:r>
            <a:endParaRPr lang="en-IN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80307" lvl="4" indent="-316531" eaLnBrk="0" hangingPunct="0">
              <a:lnSpc>
                <a:spcPct val="150000"/>
              </a:lnSpc>
              <a:spcBef>
                <a:spcPts val="185"/>
              </a:spcBef>
              <a:spcAft>
                <a:spcPts val="185"/>
              </a:spcAft>
              <a:buSzPct val="100000"/>
              <a:buBlip>
                <a:blip r:embed="rId2"/>
              </a:buBlip>
            </a:pPr>
            <a:r>
              <a:rPr lang="en-US" sz="14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book value</a:t>
            </a:r>
          </a:p>
          <a:p>
            <a:pPr marL="580307" lvl="4" indent="-316531" eaLnBrk="0" hangingPunct="0">
              <a:lnSpc>
                <a:spcPct val="150000"/>
              </a:lnSpc>
              <a:spcBef>
                <a:spcPts val="185"/>
              </a:spcBef>
              <a:spcAft>
                <a:spcPts val="185"/>
              </a:spcAft>
              <a:buSzPct val="100000"/>
              <a:buBlip>
                <a:blip r:embed="rId2"/>
              </a:buBlip>
            </a:pPr>
            <a:r>
              <a:rPr lang="en-US" sz="14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comparable trading multiples, and </a:t>
            </a:r>
          </a:p>
          <a:p>
            <a:pPr marL="580307" lvl="4" indent="-316531" eaLnBrk="0" hangingPunct="0">
              <a:lnSpc>
                <a:spcPct val="150000"/>
              </a:lnSpc>
              <a:spcBef>
                <a:spcPts val="185"/>
              </a:spcBef>
              <a:spcAft>
                <a:spcPts val="185"/>
              </a:spcAft>
              <a:buSzPct val="100000"/>
              <a:buBlip>
                <a:blip r:embed="rId2"/>
              </a:buBlip>
            </a:pPr>
            <a:r>
              <a:rPr lang="en-US" sz="14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such other parameters as are customary for valuation of shares of such companies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5031F1-DA6D-4120-8959-0CFE1EE96C51}"/>
              </a:ext>
            </a:extLst>
          </p:cNvPr>
          <p:cNvSpPr txBox="1"/>
          <p:nvPr/>
        </p:nvSpPr>
        <p:spPr>
          <a:xfrm flipH="1">
            <a:off x="152399" y="6138265"/>
            <a:ext cx="899160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*Frequently traded shares means shares of a target company, in which the traded turnover on any stock exchange during the 12 calendar months preceding the month in which the PA is made, is at least 10% of the total number of shares of such class of the target company </a:t>
            </a:r>
          </a:p>
        </p:txBody>
      </p:sp>
      <p:pic>
        <p:nvPicPr>
          <p:cNvPr id="11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8662" y="348840"/>
            <a:ext cx="553080" cy="55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 smtClean="0"/>
              <a:t>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14582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1"/>
          <p:cNvSpPr/>
          <p:nvPr/>
        </p:nvSpPr>
        <p:spPr>
          <a:xfrm>
            <a:off x="457256" y="348840"/>
            <a:ext cx="8228935" cy="62208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3000"/>
              </a:lnSpc>
            </a:pPr>
            <a:r>
              <a:rPr lang="en-IN" sz="3600" spc="-1" dirty="0">
                <a:solidFill>
                  <a:srgbClr val="00B0F0"/>
                </a:solidFill>
                <a:latin typeface="Arial"/>
                <a:ea typeface="+mj-ea"/>
                <a:cs typeface="+mj-cs"/>
              </a:rPr>
              <a:t>Methods of Tendering shares</a:t>
            </a:r>
          </a:p>
        </p:txBody>
      </p:sp>
      <p:sp>
        <p:nvSpPr>
          <p:cNvPr id="6" name="CustomShape 2"/>
          <p:cNvSpPr/>
          <p:nvPr/>
        </p:nvSpPr>
        <p:spPr>
          <a:xfrm>
            <a:off x="152400" y="1752600"/>
            <a:ext cx="8679342" cy="4408883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665">
              <a:spcBef>
                <a:spcPts val="1292"/>
              </a:spcBef>
              <a:buClr>
                <a:srgbClr val="000000"/>
              </a:buClr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spcBef>
                <a:spcPts val="1292"/>
              </a:spcBef>
              <a:buClr>
                <a:srgbClr val="000000"/>
              </a:buClr>
              <a:buFont typeface="Wingdings" charset="2"/>
              <a:buChar char=""/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spc="-1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 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b="1" spc="-1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Diagram 6"/>
          <p:cNvGraphicFramePr/>
          <p:nvPr>
            <p:extLst/>
          </p:nvPr>
        </p:nvGraphicFramePr>
        <p:xfrm>
          <a:off x="609600" y="1905000"/>
          <a:ext cx="7669062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78662" y="348840"/>
            <a:ext cx="553080" cy="55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 smtClean="0"/>
              <a:t>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86939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1"/>
          <p:cNvSpPr/>
          <p:nvPr/>
        </p:nvSpPr>
        <p:spPr>
          <a:xfrm>
            <a:off x="623098" y="430334"/>
            <a:ext cx="7655564" cy="62208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3000"/>
              </a:lnSpc>
            </a:pPr>
            <a:endParaRPr lang="en-US" sz="4000" dirty="0" smtClean="0"/>
          </a:p>
          <a:p>
            <a:pPr algn="ctr">
              <a:lnSpc>
                <a:spcPct val="93000"/>
              </a:lnSpc>
            </a:pPr>
            <a:r>
              <a:rPr lang="en-US" sz="4000" spc="-1" dirty="0" smtClean="0">
                <a:solidFill>
                  <a:srgbClr val="00B0F0"/>
                </a:solidFill>
                <a:latin typeface="Arial"/>
                <a:ea typeface="+mj-ea"/>
                <a:cs typeface="+mj-cs"/>
              </a:rPr>
              <a:t>Offer Route </a:t>
            </a:r>
            <a:r>
              <a:rPr lang="en-US" sz="4000" spc="-1" dirty="0">
                <a:solidFill>
                  <a:srgbClr val="00B0F0"/>
                </a:solidFill>
                <a:latin typeface="Arial"/>
                <a:ea typeface="+mj-ea"/>
                <a:cs typeface="+mj-cs"/>
              </a:rPr>
              <a:t>– </a:t>
            </a:r>
            <a:r>
              <a:rPr lang="en-US" sz="4000" spc="-1" dirty="0" smtClean="0">
                <a:solidFill>
                  <a:srgbClr val="00B0F0"/>
                </a:solidFill>
                <a:latin typeface="Arial"/>
                <a:ea typeface="+mj-ea"/>
                <a:cs typeface="+mj-cs"/>
              </a:rPr>
              <a:t>Off-market</a:t>
            </a:r>
            <a:r>
              <a:rPr lang="en-US" sz="4000" dirty="0"/>
              <a:t/>
            </a:r>
            <a:br>
              <a:rPr lang="en-US" sz="4000" dirty="0"/>
            </a:br>
            <a:endParaRPr lang="en-IN" sz="4000" spc="-1" dirty="0">
              <a:latin typeface="Arial"/>
            </a:endParaRPr>
          </a:p>
        </p:txBody>
      </p:sp>
      <p:sp>
        <p:nvSpPr>
          <p:cNvPr id="6" name="CustomShape 2"/>
          <p:cNvSpPr/>
          <p:nvPr/>
        </p:nvSpPr>
        <p:spPr>
          <a:xfrm>
            <a:off x="457256" y="1371600"/>
            <a:ext cx="8374486" cy="4789883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 smtClean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665">
              <a:spcBef>
                <a:spcPts val="1292"/>
              </a:spcBef>
              <a:buClr>
                <a:srgbClr val="000000"/>
              </a:buClr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spcBef>
                <a:spcPts val="1292"/>
              </a:spcBef>
              <a:buClr>
                <a:srgbClr val="000000"/>
              </a:buClr>
              <a:buFont typeface="Wingdings" charset="2"/>
              <a:buChar char=""/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spc="-1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 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b="1" spc="-1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Diagram 6"/>
          <p:cNvGraphicFramePr/>
          <p:nvPr>
            <p:extLst/>
          </p:nvPr>
        </p:nvGraphicFramePr>
        <p:xfrm>
          <a:off x="238967" y="1453945"/>
          <a:ext cx="8685212" cy="17533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/>
          <p:cNvGraphicFramePr/>
          <p:nvPr>
            <p:extLst/>
          </p:nvPr>
        </p:nvGraphicFramePr>
        <p:xfrm>
          <a:off x="301893" y="3200400"/>
          <a:ext cx="8685212" cy="15861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0E857FDD-FF4E-4490-8B6C-364C51EA1E14}"/>
              </a:ext>
            </a:extLst>
          </p:cNvPr>
          <p:cNvGraphicFramePr/>
          <p:nvPr>
            <p:extLst/>
          </p:nvPr>
        </p:nvGraphicFramePr>
        <p:xfrm>
          <a:off x="458788" y="4646822"/>
          <a:ext cx="8685212" cy="17533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0" name="AutoShape 2">
            <a:extLst>
              <a:ext uri="{FF2B5EF4-FFF2-40B4-BE49-F238E27FC236}">
                <a16:creationId xmlns:a16="http://schemas.microsoft.com/office/drawing/2014/main" id="{B789EC8A-E1D7-41EF-86B6-CFD434FE17A5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7744621" y="2923380"/>
            <a:ext cx="304799" cy="55404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ADC6D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2"/>
          <p:cNvSpPr>
            <a:spLocks noChangeArrowheads="1"/>
          </p:cNvSpPr>
          <p:nvPr/>
        </p:nvSpPr>
        <p:spPr bwMode="auto">
          <a:xfrm rot="16200000" flipH="1">
            <a:off x="1343820" y="4447381"/>
            <a:ext cx="304801" cy="55404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ADC6D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278662" y="348840"/>
            <a:ext cx="553080" cy="55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 smtClean="0"/>
              <a:t>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95941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>
            <p:extLst/>
          </p:nvPr>
        </p:nvGraphicFramePr>
        <p:xfrm>
          <a:off x="366229" y="1621361"/>
          <a:ext cx="8017119" cy="1618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Diagram 9"/>
          <p:cNvGraphicFramePr/>
          <p:nvPr>
            <p:extLst/>
          </p:nvPr>
        </p:nvGraphicFramePr>
        <p:xfrm>
          <a:off x="418949" y="3381382"/>
          <a:ext cx="8017119" cy="14641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26" name="AutoShape 2"/>
          <p:cNvSpPr>
            <a:spLocks noChangeArrowheads="1"/>
          </p:cNvSpPr>
          <p:nvPr/>
        </p:nvSpPr>
        <p:spPr bwMode="auto">
          <a:xfrm rot="16200000" flipH="1">
            <a:off x="1371600" y="4495800"/>
            <a:ext cx="228600" cy="685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ADC6DB"/>
          </a:solidFill>
          <a:ln w="9525">
            <a:noFill/>
            <a:miter lim="800000"/>
            <a:headEnd/>
            <a:tailEnd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533400" y="6188501"/>
            <a:ext cx="6323691" cy="300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4406" tIns="42203" rIns="84406" bIns="42203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i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* TRS: Transaction Registration Slip : Contains no of shares tendered, Bid Id No., </a:t>
            </a:r>
            <a:r>
              <a:rPr lang="en-US" sz="1400" i="1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etc</a:t>
            </a:r>
            <a:endParaRPr lang="en-US" sz="1400" i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6" name="Title 5">
            <a:extLst>
              <a:ext uri="{FF2B5EF4-FFF2-40B4-BE49-F238E27FC236}">
                <a16:creationId xmlns:a16="http://schemas.microsoft.com/office/drawing/2014/main" id="{EC3F2BA3-DE6C-46FF-8639-BA02BF42A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646" y="270175"/>
            <a:ext cx="7897663" cy="78868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>
                <a:solidFill>
                  <a:srgbClr val="00B0F0"/>
                </a:solidFill>
              </a:rPr>
              <a:t>Offer Route – </a:t>
            </a:r>
            <a:r>
              <a:rPr lang="en-US" sz="4000" dirty="0" smtClean="0">
                <a:solidFill>
                  <a:srgbClr val="00B0F0"/>
                </a:solidFill>
              </a:rPr>
              <a:t>Stock Exchange Mechanism</a:t>
            </a:r>
            <a:r>
              <a:rPr lang="en-US" dirty="0" smtClean="0">
                <a:solidFill>
                  <a:srgbClr val="00B0F0"/>
                </a:solidFill>
              </a:rPr>
              <a:t/>
            </a:r>
            <a:br>
              <a:rPr lang="en-US" dirty="0" smtClean="0">
                <a:solidFill>
                  <a:srgbClr val="00B0F0"/>
                </a:solidFill>
              </a:rPr>
            </a:br>
            <a:r>
              <a:rPr lang="en-US" sz="2200" spc="-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case of </a:t>
            </a:r>
            <a:r>
              <a:rPr lang="en-US" sz="2200" spc="-1" dirty="0" smtClean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dematerialized shares</a:t>
            </a:r>
            <a:r>
              <a:rPr lang="en-IN" sz="2200" spc="-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IN" sz="2200" spc="-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rgbClr val="00B0F0"/>
                </a:solidFill>
              </a:rPr>
              <a:t/>
            </a:r>
            <a:br>
              <a:rPr lang="en-US" dirty="0">
                <a:solidFill>
                  <a:srgbClr val="00B0F0"/>
                </a:solidFill>
              </a:rPr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9" name="AutoShape 2">
            <a:extLst>
              <a:ext uri="{FF2B5EF4-FFF2-40B4-BE49-F238E27FC236}">
                <a16:creationId xmlns:a16="http://schemas.microsoft.com/office/drawing/2014/main" id="{B789EC8A-E1D7-41EF-86B6-CFD434FE17A5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7266400" y="3096801"/>
            <a:ext cx="304223" cy="511422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ADC6DB"/>
          </a:solidFill>
          <a:ln w="9525">
            <a:noFill/>
            <a:miter lim="800000"/>
            <a:headEnd/>
            <a:tailEnd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0E857FDD-FF4E-4490-8B6C-364C51EA1E14}"/>
              </a:ext>
            </a:extLst>
          </p:cNvPr>
          <p:cNvGraphicFramePr/>
          <p:nvPr>
            <p:extLst/>
          </p:nvPr>
        </p:nvGraphicFramePr>
        <p:xfrm>
          <a:off x="495618" y="4764964"/>
          <a:ext cx="8017119" cy="1618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pic>
        <p:nvPicPr>
          <p:cNvPr id="11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278662" y="348840"/>
            <a:ext cx="553080" cy="55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 smtClean="0"/>
              <a:t>27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12726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2"/>
          <p:cNvSpPr/>
          <p:nvPr/>
        </p:nvSpPr>
        <p:spPr>
          <a:xfrm>
            <a:off x="681446" y="1849363"/>
            <a:ext cx="8000391" cy="478988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343565" indent="-342900">
              <a:spcBef>
                <a:spcPts val="1292"/>
              </a:spcBef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For </a:t>
            </a:r>
            <a:r>
              <a:rPr lang="en-US" sz="2000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shareholders holding physical shares - Post placement of bid by </a:t>
            </a:r>
            <a:r>
              <a:rPr lang="en-US" sz="20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broker,  following documents along </a:t>
            </a:r>
            <a:r>
              <a:rPr lang="en-US" sz="2000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with </a:t>
            </a:r>
            <a:r>
              <a:rPr lang="en-US" sz="20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Transaction Registration Slip (TRS) shall </a:t>
            </a:r>
            <a:r>
              <a:rPr lang="en-US" sz="2000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be submitted to the Registrar and share transfer </a:t>
            </a:r>
            <a:r>
              <a:rPr lang="en-US" sz="20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agent (RTA)</a:t>
            </a:r>
            <a:endParaRPr lang="en-US" sz="20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800765" lvl="1" indent="-342900">
              <a:spcBef>
                <a:spcPts val="1292"/>
              </a:spcBef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Original </a:t>
            </a:r>
            <a:r>
              <a:rPr lang="en-US" sz="2000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share certificate(s</a:t>
            </a:r>
            <a:r>
              <a:rPr lang="en-US" sz="20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)</a:t>
            </a:r>
          </a:p>
          <a:p>
            <a:pPr marL="800765" lvl="1" indent="-342900">
              <a:spcBef>
                <a:spcPts val="1292"/>
              </a:spcBef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Duly filled valid </a:t>
            </a:r>
            <a:r>
              <a:rPr lang="en-US" sz="2000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share transfer form(s) (Form SH-4) </a:t>
            </a:r>
            <a:endParaRPr lang="en-US" sz="2000" dirty="0" smtClean="0">
              <a:solidFill>
                <a:srgbClr val="0070C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1257965" lvl="2" indent="-342900">
              <a:spcBef>
                <a:spcPts val="1292"/>
              </a:spcBef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(by </a:t>
            </a:r>
            <a:r>
              <a:rPr lang="en-US" sz="2000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all registered shareholders in same order and as per the specimen signatures registered with the Target Company) </a:t>
            </a:r>
            <a:endParaRPr lang="en-US" sz="2000" dirty="0" smtClean="0">
              <a:solidFill>
                <a:srgbClr val="0070C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800765" lvl="1" indent="-342900">
              <a:spcBef>
                <a:spcPts val="1292"/>
              </a:spcBef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Duly </a:t>
            </a:r>
            <a:r>
              <a:rPr lang="en-US" sz="2000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witnessed at the appropriate place authorizing the transfer in </a:t>
            </a:r>
            <a:r>
              <a:rPr lang="en-US" sz="2000" dirty="0" err="1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favour</a:t>
            </a:r>
            <a:r>
              <a:rPr lang="en-US" sz="2000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of </a:t>
            </a:r>
            <a:r>
              <a:rPr lang="en-US" sz="20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acquirer </a:t>
            </a:r>
          </a:p>
          <a:p>
            <a:pPr marL="800765" lvl="1" indent="-342900">
              <a:spcBef>
                <a:spcPts val="1292"/>
              </a:spcBef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Self-attested </a:t>
            </a:r>
            <a:r>
              <a:rPr lang="en-US" sz="2000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copy of the shareholder’s PAN card (in case of joint holders, PAN card copy of all </a:t>
            </a:r>
            <a:r>
              <a:rPr lang="en-US" sz="20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transferors)</a:t>
            </a:r>
            <a:endParaRPr lang="en-US" sz="20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665">
              <a:spcBef>
                <a:spcPts val="1292"/>
              </a:spcBef>
              <a:buClr>
                <a:srgbClr val="000000"/>
              </a:buClr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spcBef>
                <a:spcPts val="1292"/>
              </a:spcBef>
              <a:buClr>
                <a:srgbClr val="000000"/>
              </a:buClr>
              <a:buFont typeface="Wingdings" charset="2"/>
              <a:buChar char=""/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spc="-1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 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b="1" spc="-1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685800" y="348840"/>
            <a:ext cx="7467600" cy="6417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3000"/>
              </a:lnSpc>
            </a:pPr>
            <a:r>
              <a:rPr lang="en-US" sz="32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Offer Route – </a:t>
            </a:r>
            <a:r>
              <a:rPr lang="en-US" sz="3200" dirty="0" smtClean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Stock Exchange Mechanism</a:t>
            </a:r>
          </a:p>
          <a:p>
            <a:pPr algn="ctr">
              <a:lnSpc>
                <a:spcPct val="93000"/>
              </a:lnSpc>
            </a:pPr>
            <a:r>
              <a:rPr lang="en-US" sz="2000" spc="-1" dirty="0" smtClean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case of Physical shares</a:t>
            </a:r>
            <a:endParaRPr lang="en-IN" sz="2000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8662" y="348840"/>
            <a:ext cx="553080" cy="55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 smtClean="0"/>
              <a:t>28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66881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02862" y="1763468"/>
            <a:ext cx="8307738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Offer once made cannot be withdrawn </a:t>
            </a:r>
            <a:r>
              <a:rPr lang="en-US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EXCEPT </a:t>
            </a:r>
            <a:r>
              <a:rPr lang="en-US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the following circumstances</a:t>
            </a:r>
          </a:p>
        </p:txBody>
      </p:sp>
      <p:graphicFrame>
        <p:nvGraphicFramePr>
          <p:cNvPr id="18" name="Diagram 17"/>
          <p:cNvGraphicFramePr/>
          <p:nvPr>
            <p:extLst/>
          </p:nvPr>
        </p:nvGraphicFramePr>
        <p:xfrm>
          <a:off x="658242" y="2368637"/>
          <a:ext cx="7848600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78662" y="348840"/>
            <a:ext cx="553080" cy="55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ustomShape 1"/>
          <p:cNvSpPr/>
          <p:nvPr/>
        </p:nvSpPr>
        <p:spPr>
          <a:xfrm>
            <a:off x="566057" y="370454"/>
            <a:ext cx="7620001" cy="6417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3000"/>
              </a:lnSpc>
            </a:pPr>
            <a:r>
              <a:rPr lang="en-US" sz="40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Withdrawal of Open Offer </a:t>
            </a:r>
            <a:endParaRPr lang="en-IN" sz="4000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 smtClean="0"/>
              <a:t>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637891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8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983056" y="2667000"/>
            <a:ext cx="7315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0070C0"/>
                </a:solidFill>
              </a:rPr>
              <a:t>Buyback of Securities</a:t>
            </a:r>
          </a:p>
        </p:txBody>
      </p:sp>
      <p:pic>
        <p:nvPicPr>
          <p:cNvPr id="4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8662" y="348840"/>
            <a:ext cx="553080" cy="55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669943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1"/>
          <p:cNvSpPr/>
          <p:nvPr/>
        </p:nvSpPr>
        <p:spPr>
          <a:xfrm>
            <a:off x="464895" y="315450"/>
            <a:ext cx="7848601" cy="717013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3000"/>
              </a:lnSpc>
            </a:pPr>
            <a:r>
              <a:rPr lang="en-IN" sz="4000" spc="-1" dirty="0">
                <a:solidFill>
                  <a:srgbClr val="00B0F0"/>
                </a:solidFill>
                <a:latin typeface="Arial"/>
              </a:rPr>
              <a:t>Points to ponder before </a:t>
            </a:r>
            <a:r>
              <a:rPr lang="en-IN" sz="3600" spc="-1" dirty="0">
                <a:solidFill>
                  <a:srgbClr val="00B0F0"/>
                </a:solidFill>
                <a:latin typeface="Arial"/>
              </a:rPr>
              <a:t>participating</a:t>
            </a:r>
            <a:r>
              <a:rPr lang="en-IN" sz="4000" spc="-1" dirty="0">
                <a:solidFill>
                  <a:srgbClr val="00B0F0"/>
                </a:solidFill>
                <a:latin typeface="Arial"/>
              </a:rPr>
              <a:t> in </a:t>
            </a:r>
            <a:r>
              <a:rPr lang="en-IN" sz="4000" spc="-1" dirty="0" smtClean="0">
                <a:solidFill>
                  <a:srgbClr val="00B0F0"/>
                </a:solidFill>
                <a:latin typeface="Arial"/>
              </a:rPr>
              <a:t>Open offer</a:t>
            </a:r>
            <a:endParaRPr lang="en-IN" sz="4000" spc="-1" dirty="0">
              <a:solidFill>
                <a:srgbClr val="00B0F0"/>
              </a:solidFill>
              <a:latin typeface="Arial"/>
            </a:endParaRPr>
          </a:p>
        </p:txBody>
      </p:sp>
      <p:sp>
        <p:nvSpPr>
          <p:cNvPr id="6" name="CustomShape 2"/>
          <p:cNvSpPr/>
          <p:nvPr/>
        </p:nvSpPr>
        <p:spPr>
          <a:xfrm>
            <a:off x="112288" y="1752600"/>
            <a:ext cx="8803111" cy="4789883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665">
              <a:spcBef>
                <a:spcPts val="1292"/>
              </a:spcBef>
              <a:buClr>
                <a:srgbClr val="000000"/>
              </a:buClr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spcBef>
                <a:spcPts val="1292"/>
              </a:spcBef>
              <a:buClr>
                <a:srgbClr val="000000"/>
              </a:buClr>
              <a:buFont typeface="Wingdings" charset="2"/>
              <a:buChar char=""/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spc="-1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 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b="1" spc="-1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Content Placeholder 5"/>
          <p:cNvSpPr txBox="1">
            <a:spLocks/>
          </p:cNvSpPr>
          <p:nvPr/>
        </p:nvSpPr>
        <p:spPr>
          <a:xfrm>
            <a:off x="462110" y="1637988"/>
            <a:ext cx="8452681" cy="47898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2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Participation </a:t>
            </a:r>
            <a:r>
              <a:rPr lang="en-US" sz="2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sz="22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open offer is voluntary.</a:t>
            </a: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2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Read disclosures made by acquirer in the public announcement.</a:t>
            </a:r>
            <a:endParaRPr lang="en-US" sz="22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IN" sz="22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Read recommendations </a:t>
            </a:r>
            <a:r>
              <a:rPr lang="en-IN" sz="2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independent directors of the </a:t>
            </a:r>
            <a:r>
              <a:rPr lang="en-IN" sz="22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company </a:t>
            </a:r>
            <a:r>
              <a:rPr lang="en-IN" sz="2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published in the newspapers </a:t>
            </a:r>
            <a:r>
              <a:rPr lang="en-IN" sz="22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before deciding to participate in the open offer.</a:t>
            </a: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Decide to </a:t>
            </a:r>
            <a:r>
              <a:rPr lang="en-US" sz="22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participate after considering: (</a:t>
            </a:r>
            <a:r>
              <a:rPr lang="en-US" sz="2200" dirty="0" err="1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2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if believe that the ruling share </a:t>
            </a:r>
            <a:r>
              <a:rPr lang="en-US" sz="2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price in the market is </a:t>
            </a:r>
            <a:r>
              <a:rPr lang="en-US" sz="22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overvalued, (ii) if don’t believe that the company </a:t>
            </a:r>
            <a:r>
              <a:rPr lang="en-US" sz="2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will perform well in going forward upon change in </a:t>
            </a:r>
            <a:r>
              <a:rPr lang="en-US" sz="22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control.</a:t>
            </a:r>
            <a:endParaRPr lang="en-US" sz="22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2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Tendered bids / shares cannot be withdrawn by the shareholders.</a:t>
            </a: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Upward offer price revision can be made at any time prior to 3 days of  tendering </a:t>
            </a:r>
            <a:r>
              <a:rPr lang="en-US" sz="22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period.</a:t>
            </a: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Provision for interest payment to the shareholders in case of delay</a:t>
            </a:r>
            <a:r>
              <a:rPr lang="en-US" sz="22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2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2200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2200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22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2200" dirty="0"/>
          </a:p>
        </p:txBody>
      </p:sp>
      <p:pic>
        <p:nvPicPr>
          <p:cNvPr id="7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8662" y="348840"/>
            <a:ext cx="553080" cy="55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 smtClean="0"/>
              <a:t>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02784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1"/>
          <p:cNvSpPr/>
          <p:nvPr/>
        </p:nvSpPr>
        <p:spPr>
          <a:xfrm>
            <a:off x="-1" y="348840"/>
            <a:ext cx="7848601" cy="62208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3000"/>
              </a:lnSpc>
            </a:pPr>
            <a:r>
              <a:rPr lang="en-US" sz="2800" spc="-1" dirty="0">
                <a:solidFill>
                  <a:srgbClr val="00B0F0"/>
                </a:solidFill>
                <a:latin typeface="Arial"/>
              </a:rPr>
              <a:t>Additional </a:t>
            </a:r>
            <a:r>
              <a:rPr lang="en-US" sz="2800" spc="-1" dirty="0" smtClean="0">
                <a:solidFill>
                  <a:srgbClr val="00B0F0"/>
                </a:solidFill>
                <a:latin typeface="Arial"/>
              </a:rPr>
              <a:t>Information</a:t>
            </a:r>
            <a:endParaRPr lang="en-IN" sz="2800" spc="-1" dirty="0">
              <a:solidFill>
                <a:srgbClr val="00B0F0"/>
              </a:solidFill>
              <a:latin typeface="Arial"/>
            </a:endParaRPr>
          </a:p>
        </p:txBody>
      </p:sp>
      <p:sp>
        <p:nvSpPr>
          <p:cNvPr id="6" name="CustomShape 2"/>
          <p:cNvSpPr/>
          <p:nvPr/>
        </p:nvSpPr>
        <p:spPr>
          <a:xfrm>
            <a:off x="112288" y="1752600"/>
            <a:ext cx="8803111" cy="4789883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665">
              <a:spcBef>
                <a:spcPts val="1292"/>
              </a:spcBef>
              <a:buClr>
                <a:srgbClr val="000000"/>
              </a:buClr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spcBef>
                <a:spcPts val="1292"/>
              </a:spcBef>
              <a:buClr>
                <a:srgbClr val="000000"/>
              </a:buClr>
              <a:buFont typeface="Wingdings" charset="2"/>
              <a:buChar char=""/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spc="-1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 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b="1" spc="-1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Content Placeholder 5"/>
          <p:cNvSpPr txBox="1">
            <a:spLocks/>
          </p:cNvSpPr>
          <p:nvPr/>
        </p:nvSpPr>
        <p:spPr>
          <a:xfrm>
            <a:off x="1066801" y="1634649"/>
            <a:ext cx="7797359" cy="4419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q"/>
            </a:pPr>
            <a:r>
              <a:rPr lang="en-US" dirty="0"/>
              <a:t>For further information you may visit the following websites:</a:t>
            </a:r>
          </a:p>
          <a:p>
            <a:pPr marL="685817" lvl="1" indent="-263776">
              <a:buFont typeface="Wingdings" panose="05000000000000000000" pitchFamily="2" charset="2"/>
              <a:buChar char="ü"/>
            </a:pPr>
            <a:r>
              <a:rPr lang="en-US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www.sebi.gov.in</a:t>
            </a:r>
            <a:endParaRPr lang="en-US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17" lvl="1" indent="-263776">
              <a:buFont typeface="Wingdings" panose="05000000000000000000" pitchFamily="2" charset="2"/>
              <a:buChar char="ü"/>
            </a:pPr>
            <a:r>
              <a:rPr lang="en-US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www.investor.sebi.gov.in</a:t>
            </a:r>
            <a:endParaRPr lang="en-US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For grievance </a:t>
            </a:r>
            <a:r>
              <a:rPr lang="en-US" dirty="0" err="1"/>
              <a:t>redressal</a:t>
            </a:r>
            <a:r>
              <a:rPr lang="en-US" dirty="0"/>
              <a:t> you may visit:</a:t>
            </a:r>
          </a:p>
          <a:p>
            <a:pPr marL="685817" lvl="1" indent="-263776">
              <a:buFont typeface="Wingdings" panose="05000000000000000000" pitchFamily="2" charset="2"/>
              <a:buChar char="ü"/>
            </a:pPr>
            <a:r>
              <a:rPr lang="en-US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/>
              </a:rPr>
              <a:t>www.scores.gov.in</a:t>
            </a:r>
            <a:endParaRPr lang="en-US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/>
              <a:t>Or you may call at </a:t>
            </a:r>
            <a:r>
              <a:rPr lang="en-US" u="sng" dirty="0"/>
              <a:t>SEBI Toll Free Helpline </a:t>
            </a:r>
            <a:r>
              <a:rPr lang="en-US" dirty="0"/>
              <a:t>Numbers </a:t>
            </a:r>
            <a:r>
              <a:rPr lang="en-US" dirty="0" smtClean="0"/>
              <a:t>between </a:t>
            </a:r>
            <a:r>
              <a:rPr lang="en-US" dirty="0"/>
              <a:t>9:00 am to 6:00 pm:</a:t>
            </a:r>
          </a:p>
          <a:p>
            <a:pPr marL="685817" lvl="1" indent="-263776">
              <a:buFont typeface="Wingdings" panose="05000000000000000000" pitchFamily="2" charset="2"/>
              <a:buChar char="ü"/>
            </a:pPr>
            <a:r>
              <a:rPr lang="en-US" dirty="0"/>
              <a:t>1800 266 7575</a:t>
            </a:r>
          </a:p>
          <a:p>
            <a:pPr marL="685817" lvl="1" indent="-263776">
              <a:buFont typeface="Wingdings" panose="05000000000000000000" pitchFamily="2" charset="2"/>
              <a:buChar char="ü"/>
            </a:pPr>
            <a:r>
              <a:rPr lang="en-US" dirty="0"/>
              <a:t>1800 22 7575</a:t>
            </a:r>
          </a:p>
          <a:p>
            <a:pPr marL="685817" lvl="1" indent="-263776" algn="just">
              <a:buFont typeface="Wingdings" panose="05000000000000000000" pitchFamily="2" charset="2"/>
              <a:buChar char="ü"/>
            </a:pPr>
            <a:r>
              <a:rPr lang="en-US" dirty="0"/>
              <a:t>The helpline is available in 8 languages; English, Hindi, Bengali, Gujarati, Marathi, Kannada, Telugu and Tamil</a:t>
            </a:r>
          </a:p>
          <a:p>
            <a:pPr marL="365760" lvl="1" indent="0" fontAlgn="auto">
              <a:spcAft>
                <a:spcPts val="0"/>
              </a:spcAft>
              <a:buNone/>
            </a:pPr>
            <a:endParaRPr lang="en-US" sz="1500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5760" lvl="1" indent="0" fontAlgn="auto">
              <a:spcAft>
                <a:spcPts val="0"/>
              </a:spcAft>
              <a:buNone/>
            </a:pPr>
            <a:endParaRPr lang="en-US" sz="1500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1500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1500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1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dirty="0"/>
          </a:p>
        </p:txBody>
      </p:sp>
      <p:pic>
        <p:nvPicPr>
          <p:cNvPr id="7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84049" y="392727"/>
            <a:ext cx="602142" cy="602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dirty="0" smtClean="0"/>
              <a:t>31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7483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974348" y="2743200"/>
            <a:ext cx="7315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THANK YOU</a:t>
            </a:r>
          </a:p>
        </p:txBody>
      </p:sp>
      <p:pic>
        <p:nvPicPr>
          <p:cNvPr id="4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8662" y="348840"/>
            <a:ext cx="553080" cy="55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0135353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2"/>
          <p:cNvSpPr/>
          <p:nvPr/>
        </p:nvSpPr>
        <p:spPr>
          <a:xfrm>
            <a:off x="914400" y="1906488"/>
            <a:ext cx="7771791" cy="43419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664">
              <a:lnSpc>
                <a:spcPct val="93000"/>
              </a:lnSpc>
              <a:spcBef>
                <a:spcPts val="1292"/>
              </a:spcBef>
            </a:pPr>
            <a:r>
              <a:rPr lang="en-IN" sz="25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What </a:t>
            </a:r>
            <a:r>
              <a:rPr lang="en-IN" sz="25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Buyback of </a:t>
            </a:r>
            <a:r>
              <a:rPr lang="en-IN" sz="25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Securities</a:t>
            </a:r>
          </a:p>
          <a:p>
            <a:pPr marL="515014" indent="-514350">
              <a:lnSpc>
                <a:spcPct val="93000"/>
              </a:lnSpc>
              <a:spcBef>
                <a:spcPts val="1292"/>
              </a:spcBef>
              <a:buAutoNum type="arabicPeriod"/>
            </a:pPr>
            <a:endParaRPr lang="en-IN" sz="8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5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5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IN" sz="25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Methods of </a:t>
            </a:r>
            <a:r>
              <a:rPr lang="en-IN" sz="25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Buyback of </a:t>
            </a:r>
            <a:r>
              <a:rPr lang="en-IN" sz="25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Securities</a:t>
            </a: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8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5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IN" sz="25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5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Common </a:t>
            </a:r>
            <a:r>
              <a:rPr lang="en-US" sz="25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reasons for Buy-back </a:t>
            </a: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800" b="1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5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How </a:t>
            </a:r>
            <a:r>
              <a:rPr lang="en-IN" sz="25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apply in a Buyback</a:t>
            </a: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800" b="1" spc="-1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500" b="1" spc="-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en-IN" sz="25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Points to ponder before participating in </a:t>
            </a:r>
            <a:r>
              <a:rPr lang="en-IN" sz="25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Buyback</a:t>
            </a:r>
            <a:endParaRPr lang="en-IN" sz="2400" b="1" spc="-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US" sz="2400" b="1" dirty="0">
              <a:solidFill>
                <a:schemeClr val="accent1"/>
              </a:solidFill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400" spc="-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4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4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4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665">
              <a:spcBef>
                <a:spcPts val="1292"/>
              </a:spcBef>
              <a:buClr>
                <a:srgbClr val="000000"/>
              </a:buClr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spcBef>
                <a:spcPts val="1292"/>
              </a:spcBef>
              <a:buClr>
                <a:srgbClr val="000000"/>
              </a:buClr>
              <a:buFont typeface="Wingdings" charset="2"/>
              <a:buChar char=""/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spc="-1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 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b="1" spc="-1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457256" y="152400"/>
            <a:ext cx="8228935" cy="9906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3000"/>
              </a:lnSpc>
            </a:pPr>
            <a:r>
              <a:rPr lang="en-IN" sz="4000" b="1" spc="-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Flow of Presentation</a:t>
            </a:r>
            <a:endParaRPr lang="en-IN" sz="4000" b="1" spc="-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4049" y="392727"/>
            <a:ext cx="602142" cy="602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609600" cy="221298"/>
          </a:xfrm>
        </p:spPr>
        <p:txBody>
          <a:bodyPr>
            <a:noAutofit/>
          </a:bodyPr>
          <a:lstStyle/>
          <a:p>
            <a:pPr>
              <a:defRPr/>
            </a:pPr>
            <a:fld id="{804F3E05-18A8-41FF-96A9-4D7BABC6132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0007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2"/>
          <p:cNvSpPr/>
          <p:nvPr/>
        </p:nvSpPr>
        <p:spPr>
          <a:xfrm>
            <a:off x="533400" y="1577149"/>
            <a:ext cx="8298342" cy="4654572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343565" indent="-342900">
              <a:spcBef>
                <a:spcPts val="1292"/>
              </a:spcBef>
              <a:buClr>
                <a:srgbClr val="000000"/>
              </a:buClr>
              <a:buFont typeface="Wingdings" panose="05000000000000000000" pitchFamily="2" charset="2"/>
              <a:buChar char="ü"/>
            </a:pPr>
            <a:endParaRPr lang="en-IN" sz="2200" spc="-1" dirty="0" smtClean="0">
              <a:solidFill>
                <a:srgbClr val="0070C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343565" indent="-342900">
              <a:spcBef>
                <a:spcPts val="1292"/>
              </a:spcBef>
              <a:buClr>
                <a:srgbClr val="000000"/>
              </a:buClr>
              <a:buFont typeface="Wingdings" panose="05000000000000000000" pitchFamily="2" charset="2"/>
              <a:buChar char="ü"/>
            </a:pPr>
            <a:endParaRPr lang="en-IN" sz="2200" spc="-1" dirty="0" smtClean="0">
              <a:solidFill>
                <a:srgbClr val="0070C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343565" indent="-342900">
              <a:spcBef>
                <a:spcPts val="1292"/>
              </a:spcBef>
              <a:buClr>
                <a:srgbClr val="000000"/>
              </a:buClr>
              <a:buFont typeface="Wingdings" panose="05000000000000000000" pitchFamily="2" charset="2"/>
              <a:buChar char="ü"/>
            </a:pPr>
            <a:r>
              <a:rPr lang="en-IN" sz="2200" spc="-1" dirty="0" smtClean="0">
                <a:solidFill>
                  <a:srgbClr val="0070C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Buyback : Opposite of public issue of shares</a:t>
            </a:r>
          </a:p>
          <a:p>
            <a:pPr marL="343565" indent="-342900">
              <a:spcBef>
                <a:spcPts val="1292"/>
              </a:spcBef>
              <a:buClr>
                <a:srgbClr val="000000"/>
              </a:buClr>
              <a:buFont typeface="Wingdings" panose="05000000000000000000" pitchFamily="2" charset="2"/>
              <a:buChar char="ü"/>
            </a:pPr>
            <a:endParaRPr lang="en-IN" sz="800" spc="-1" dirty="0" smtClean="0">
              <a:solidFill>
                <a:srgbClr val="0070C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343565" indent="-342900">
              <a:spcBef>
                <a:spcPts val="1292"/>
              </a:spcBef>
              <a:buClr>
                <a:srgbClr val="000000"/>
              </a:buClr>
              <a:buFont typeface="Wingdings" panose="05000000000000000000" pitchFamily="2" charset="2"/>
              <a:buChar char="ü"/>
            </a:pPr>
            <a:r>
              <a:rPr lang="en-IN" sz="2200" spc="-1" dirty="0" smtClean="0">
                <a:solidFill>
                  <a:srgbClr val="0070C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In a public </a:t>
            </a:r>
            <a:r>
              <a:rPr lang="en-IN" sz="2200" spc="-1" dirty="0">
                <a:solidFill>
                  <a:srgbClr val="0070C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issue, company sells its shares in the stock market</a:t>
            </a:r>
          </a:p>
          <a:p>
            <a:pPr marL="343565" indent="-342900">
              <a:spcBef>
                <a:spcPts val="1292"/>
              </a:spcBef>
              <a:buClr>
                <a:srgbClr val="000000"/>
              </a:buClr>
              <a:buFont typeface="Wingdings" panose="05000000000000000000" pitchFamily="2" charset="2"/>
              <a:buChar char="ü"/>
            </a:pPr>
            <a:endParaRPr lang="en-IN" sz="800" spc="-1" dirty="0" smtClean="0">
              <a:solidFill>
                <a:srgbClr val="0070C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343565" indent="-342900">
              <a:spcBef>
                <a:spcPts val="1292"/>
              </a:spcBef>
              <a:buClr>
                <a:srgbClr val="000000"/>
              </a:buClr>
              <a:buFont typeface="Wingdings" panose="05000000000000000000" pitchFamily="2" charset="2"/>
              <a:buChar char="ü"/>
            </a:pPr>
            <a:r>
              <a:rPr lang="en-IN" sz="2200" spc="-1" dirty="0" smtClean="0">
                <a:solidFill>
                  <a:srgbClr val="0070C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In a Buyback</a:t>
            </a:r>
            <a:r>
              <a:rPr lang="en-IN" sz="2200" spc="-1" dirty="0">
                <a:solidFill>
                  <a:srgbClr val="0070C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, company offers to buy shares from the </a:t>
            </a:r>
            <a:r>
              <a:rPr lang="en-IN" sz="2200" spc="-1" dirty="0" smtClean="0">
                <a:solidFill>
                  <a:srgbClr val="0070C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investors. After buyback, those shares are extinguished.</a:t>
            </a:r>
            <a:endParaRPr lang="en-IN" sz="2200" spc="-1" dirty="0">
              <a:solidFill>
                <a:srgbClr val="0070C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665">
              <a:spcBef>
                <a:spcPts val="1292"/>
              </a:spcBef>
              <a:buClr>
                <a:srgbClr val="000000"/>
              </a:buClr>
            </a:pPr>
            <a:endParaRPr lang="en-IN" sz="800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spcBef>
                <a:spcPts val="1292"/>
              </a:spcBef>
              <a:buClr>
                <a:srgbClr val="000000"/>
              </a:buClr>
              <a:buFont typeface="Wingdings" charset="2"/>
              <a:buChar char=""/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spc="-1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 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b="1" spc="-1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457256" y="348840"/>
            <a:ext cx="8228935" cy="62208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3000"/>
              </a:lnSpc>
            </a:pPr>
            <a:r>
              <a:rPr lang="en-IN" sz="4000" b="1" spc="-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Buyback of Securities</a:t>
            </a:r>
            <a:endParaRPr lang="en-IN" sz="4000" b="1" spc="-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447800" y="1614800"/>
            <a:ext cx="5791200" cy="18903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55650">
              <a:lnSpc>
                <a:spcPct val="90000"/>
              </a:lnSpc>
              <a:spcAft>
                <a:spcPct val="35000"/>
              </a:spcAft>
            </a:pPr>
            <a:endParaRPr lang="en-US" b="1" dirty="0" smtClean="0">
              <a:solidFill>
                <a:srgbClr val="0070C0"/>
              </a:solidFill>
            </a:endParaRPr>
          </a:p>
          <a:p>
            <a:pPr algn="ctr" defTabSz="755650">
              <a:lnSpc>
                <a:spcPct val="90000"/>
              </a:lnSpc>
              <a:spcAft>
                <a:spcPct val="35000"/>
              </a:spcAft>
            </a:pPr>
            <a:r>
              <a:rPr lang="en-US" sz="2400" b="1" dirty="0" smtClean="0">
                <a:solidFill>
                  <a:srgbClr val="0070C0"/>
                </a:solidFill>
              </a:rPr>
              <a:t>The Corporate action where </a:t>
            </a:r>
            <a:r>
              <a:rPr lang="en-US" sz="2400" b="1" dirty="0">
                <a:solidFill>
                  <a:srgbClr val="0070C0"/>
                </a:solidFill>
              </a:rPr>
              <a:t>a company  </a:t>
            </a:r>
            <a:r>
              <a:rPr lang="en-US" sz="2400" b="1" dirty="0" smtClean="0">
                <a:solidFill>
                  <a:srgbClr val="0070C0"/>
                </a:solidFill>
              </a:rPr>
              <a:t>repurchases </a:t>
            </a:r>
            <a:r>
              <a:rPr lang="en-US" sz="2400" b="1" dirty="0">
                <a:solidFill>
                  <a:srgbClr val="0070C0"/>
                </a:solidFill>
              </a:rPr>
              <a:t>its own shares from its existing shareholders</a:t>
            </a:r>
            <a:endParaRPr lang="en-IN" sz="2400" b="1" dirty="0">
              <a:solidFill>
                <a:srgbClr val="0070C0"/>
              </a:solidFill>
            </a:endParaRPr>
          </a:p>
          <a:p>
            <a:pPr algn="ctr"/>
            <a:endParaRPr lang="en-US" dirty="0"/>
          </a:p>
        </p:txBody>
      </p:sp>
      <p:pic>
        <p:nvPicPr>
          <p:cNvPr id="7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4049" y="392727"/>
            <a:ext cx="602142" cy="602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3949" y="1264541"/>
            <a:ext cx="533400" cy="244476"/>
          </a:xfrm>
        </p:spPr>
        <p:txBody>
          <a:bodyPr>
            <a:noAutofit/>
          </a:bodyPr>
          <a:lstStyle/>
          <a:p>
            <a:pPr>
              <a:defRPr/>
            </a:pPr>
            <a:fld id="{804F3E05-18A8-41FF-96A9-4D7BABC6132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9159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366" y="266023"/>
            <a:ext cx="8153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b="1" spc="-1" dirty="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Common reasons for Buy-back 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2999590" y="1824900"/>
            <a:ext cx="5611010" cy="4005943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return </a:t>
            </a:r>
            <a:r>
              <a:rPr lang="en-US" sz="20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surplus cash </a:t>
            </a:r>
            <a:r>
              <a:rPr lang="en-US" sz="2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sz="20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shareholders</a:t>
            </a:r>
            <a:endParaRPr lang="en-US" sz="20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endParaRPr lang="en-US" sz="1000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Improve </a:t>
            </a:r>
            <a:r>
              <a:rPr lang="en-US" sz="2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return on equity shares through distribution of cash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en-US" sz="1000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Improve </a:t>
            </a:r>
            <a:r>
              <a:rPr lang="en-US" sz="2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earnings per share (EPS) by reduction of shares (buy-back reduce the total number of shares of the company)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en-US" sz="1000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Shareholders </a:t>
            </a:r>
            <a:r>
              <a:rPr lang="en-US" sz="2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get option either to sell shares and receive cash or not to sell shares and get an increase in percentage shareholding post buyback without additional investment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1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804F3E05-18A8-41FF-96A9-4D7BABC6132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12" name="Arrow: Curved Down 1">
            <a:extLst>
              <a:ext uri="{FF2B5EF4-FFF2-40B4-BE49-F238E27FC236}">
                <a16:creationId xmlns:a16="http://schemas.microsoft.com/office/drawing/2014/main" id="{A65E3406-3382-4ECA-9990-EDF9F590125B}"/>
              </a:ext>
            </a:extLst>
          </p:cNvPr>
          <p:cNvSpPr/>
          <p:nvPr/>
        </p:nvSpPr>
        <p:spPr>
          <a:xfrm>
            <a:off x="718775" y="2959931"/>
            <a:ext cx="1591326" cy="704967"/>
          </a:xfrm>
          <a:prstGeom prst="curvedDownArrow">
            <a:avLst/>
          </a:prstGeom>
          <a:solidFill>
            <a:srgbClr val="81A6D0"/>
          </a:solidFill>
          <a:ln>
            <a:noFill/>
          </a:ln>
          <a:effectLst>
            <a:outerShdw blurRad="50800" dist="37716" dir="2700033">
              <a:scrgbClr r="0" g="0" b="0">
                <a:alpha val="40000"/>
              </a:scrgb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400" dirty="0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13" name="Arrow: Curved Down 69">
            <a:extLst>
              <a:ext uri="{FF2B5EF4-FFF2-40B4-BE49-F238E27FC236}">
                <a16:creationId xmlns:a16="http://schemas.microsoft.com/office/drawing/2014/main" id="{4BFEB154-A3B0-4804-A07E-E4E4ECA19E9B}"/>
              </a:ext>
            </a:extLst>
          </p:cNvPr>
          <p:cNvSpPr/>
          <p:nvPr/>
        </p:nvSpPr>
        <p:spPr>
          <a:xfrm rot="10800000">
            <a:off x="678560" y="4132863"/>
            <a:ext cx="1594529" cy="757814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81A6D0"/>
          </a:solidFill>
          <a:ln>
            <a:noFill/>
          </a:ln>
          <a:effectLst>
            <a:outerShdw blurRad="50800" dist="37716" dir="2700033">
              <a:scrgbClr r="0" g="0" b="0">
                <a:alpha val="40000"/>
              </a:scrgb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400" dirty="0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5851" y="3701615"/>
            <a:ext cx="13099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b="1" spc="-50" dirty="0">
                <a:solidFill>
                  <a:srgbClr val="034EA2"/>
                </a:solidFill>
              </a:rPr>
              <a:t>Company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1514438" y="3701615"/>
            <a:ext cx="17475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spc="-50" dirty="0" smtClean="0">
                <a:solidFill>
                  <a:srgbClr val="034EA2"/>
                </a:solidFill>
              </a:rPr>
              <a:t>Shareholders</a:t>
            </a:r>
            <a:endParaRPr lang="en-US" sz="2000" b="1" spc="-50" dirty="0">
              <a:solidFill>
                <a:srgbClr val="034EA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19400" y="2096106"/>
            <a:ext cx="2133600" cy="49865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B0F0"/>
                </a:solidFill>
              </a:rPr>
              <a:t>Issue of </a:t>
            </a:r>
            <a:r>
              <a:rPr lang="en-US" sz="2400" dirty="0" smtClean="0">
                <a:solidFill>
                  <a:srgbClr val="00B0F0"/>
                </a:solidFill>
              </a:rPr>
              <a:t>shares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447638" y="5121640"/>
            <a:ext cx="21336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B0F0"/>
                </a:solidFill>
              </a:rPr>
              <a:t>Buyback of shares</a:t>
            </a:r>
            <a:endParaRPr lang="en-US" sz="2000" dirty="0">
              <a:solidFill>
                <a:srgbClr val="00B0F0"/>
              </a:solidFill>
            </a:endParaRPr>
          </a:p>
        </p:txBody>
      </p:sp>
      <p:pic>
        <p:nvPicPr>
          <p:cNvPr id="19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4049" y="392727"/>
            <a:ext cx="602142" cy="602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3362430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15958"/>
            <a:ext cx="7007280" cy="990600"/>
          </a:xfrm>
        </p:spPr>
        <p:txBody>
          <a:bodyPr>
            <a:normAutofit/>
          </a:bodyPr>
          <a:lstStyle/>
          <a:p>
            <a:pPr algn="ctr"/>
            <a:r>
              <a:rPr lang="en-US" sz="4000" b="1" spc="-1" dirty="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Conditions for Buy-back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990600"/>
            <a:ext cx="8267700" cy="5135565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873818348"/>
              </p:ext>
            </p:extLst>
          </p:nvPr>
        </p:nvGraphicFramePr>
        <p:xfrm>
          <a:off x="457200" y="1516698"/>
          <a:ext cx="81915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084049" y="392727"/>
            <a:ext cx="602142" cy="602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99491" y="5878553"/>
            <a:ext cx="7886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/>
              <a:t>*</a:t>
            </a:r>
            <a:r>
              <a:rPr lang="en-US" sz="1600" dirty="0" smtClean="0"/>
              <a:t> </a:t>
            </a:r>
            <a:r>
              <a:rPr lang="en-US" sz="1400" dirty="0" smtClean="0"/>
              <a:t>Paid up capital &amp; free reserve</a:t>
            </a:r>
          </a:p>
          <a:p>
            <a:r>
              <a:rPr lang="en-US" sz="1400" b="1" i="1" dirty="0" smtClean="0"/>
              <a:t># </a:t>
            </a:r>
            <a:r>
              <a:rPr lang="en-US" sz="1400" dirty="0" smtClean="0"/>
              <a:t> No </a:t>
            </a:r>
            <a:r>
              <a:rPr lang="en-US" sz="1400" dirty="0"/>
              <a:t>offer of buy-back should be made by a company within a period of one year from the date of the closure of the preceding offer of buy-back</a:t>
            </a:r>
          </a:p>
        </p:txBody>
      </p:sp>
    </p:spTree>
    <p:extLst>
      <p:ext uri="{BB962C8B-B14F-4D97-AF65-F5344CB8AC3E}">
        <p14:creationId xmlns:p14="http://schemas.microsoft.com/office/powerpoint/2010/main" val="271155150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1"/>
          <p:cNvSpPr/>
          <p:nvPr/>
        </p:nvSpPr>
        <p:spPr>
          <a:xfrm>
            <a:off x="543557" y="280955"/>
            <a:ext cx="8228935" cy="713914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3000"/>
              </a:lnSpc>
            </a:pPr>
            <a:r>
              <a:rPr lang="en-IN" sz="2800" spc="-1" dirty="0" smtClean="0">
                <a:solidFill>
                  <a:srgbClr val="00B0F0"/>
                </a:solidFill>
                <a:latin typeface="Arial"/>
              </a:rPr>
              <a:t>Methods of Buyback</a:t>
            </a:r>
            <a:endParaRPr lang="en-IN" sz="2800" spc="-1" dirty="0">
              <a:solidFill>
                <a:srgbClr val="00B0F0"/>
              </a:solidFill>
              <a:latin typeface="Arial"/>
            </a:endParaRPr>
          </a:p>
        </p:txBody>
      </p:sp>
      <p:sp>
        <p:nvSpPr>
          <p:cNvPr id="6" name="CustomShape 2"/>
          <p:cNvSpPr/>
          <p:nvPr/>
        </p:nvSpPr>
        <p:spPr>
          <a:xfrm>
            <a:off x="-228600" y="1644241"/>
            <a:ext cx="8374486" cy="42993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422706" indent="-422041">
              <a:spcBef>
                <a:spcPts val="1292"/>
              </a:spcBef>
              <a:buClr>
                <a:srgbClr val="000000"/>
              </a:buClr>
              <a:buFont typeface="+mj-lt"/>
              <a:buAutoNum type="arabicPeriod"/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665">
              <a:spcBef>
                <a:spcPts val="1292"/>
              </a:spcBef>
              <a:buClr>
                <a:srgbClr val="000000"/>
              </a:buClr>
            </a:pPr>
            <a:endParaRPr lang="en-IN" sz="2800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spcBef>
                <a:spcPts val="1292"/>
              </a:spcBef>
              <a:buClr>
                <a:srgbClr val="000000"/>
              </a:buClr>
              <a:buFont typeface="Wingdings" charset="2"/>
              <a:buChar char=""/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spc="-1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 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6697" indent="-316033">
              <a:lnSpc>
                <a:spcPct val="93000"/>
              </a:lnSpc>
              <a:spcBef>
                <a:spcPts val="1292"/>
              </a:spcBef>
            </a:pPr>
            <a:r>
              <a:rPr lang="en-IN" sz="2800" b="1" spc="-1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endParaRPr lang="en-IN" sz="2800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00" y="5257800"/>
            <a:ext cx="7847991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1900" dirty="0" smtClean="0">
              <a:solidFill>
                <a:srgbClr val="0070C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0070C0"/>
                </a:solidFill>
              </a:rPr>
              <a:t>Tender offer : Shareholders </a:t>
            </a:r>
            <a:r>
              <a:rPr lang="en-US" dirty="0">
                <a:solidFill>
                  <a:srgbClr val="0070C0"/>
                </a:solidFill>
              </a:rPr>
              <a:t>can tender their shares </a:t>
            </a:r>
            <a:r>
              <a:rPr lang="en-US" dirty="0" smtClean="0">
                <a:solidFill>
                  <a:srgbClr val="0070C0"/>
                </a:solidFill>
              </a:rPr>
              <a:t>on a proportionate basis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70C0"/>
                </a:solidFill>
              </a:rPr>
              <a:t>Odd Lot Buyback : Provisions of buy-back through tender offer shall be </a:t>
            </a:r>
            <a:r>
              <a:rPr lang="en-US" dirty="0" smtClean="0">
                <a:solidFill>
                  <a:srgbClr val="0070C0"/>
                </a:solidFill>
              </a:rPr>
              <a:t>applicable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0070C0"/>
                </a:solidFill>
              </a:rPr>
              <a:t>Open Market: Shareholder can sell shares in the secondary markets</a:t>
            </a:r>
          </a:p>
          <a:p>
            <a:pPr algn="just"/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8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4049" y="392727"/>
            <a:ext cx="602142" cy="602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804F3E05-18A8-41FF-96A9-4D7BABC6132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2366461398"/>
              </p:ext>
            </p:extLst>
          </p:nvPr>
        </p:nvGraphicFramePr>
        <p:xfrm>
          <a:off x="428951" y="1644241"/>
          <a:ext cx="8458144" cy="3208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66071571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33400" y="1676446"/>
            <a:ext cx="8076591" cy="4800554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/>
          <a:p>
            <a:pPr lvl="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Reservation for small shareholders: 15% of the no. of securities proposed to buy back or no. of securities entitled as per their shareholding, whichever is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higher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Public Announcement (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 within 2 working days of special resolution or Board resolution.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Record date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for determining the entitlement.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Dispatch of Final letter of offer within five working days from the receipt of communication of comments from SEBI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Tendering period opens not later than 5 days from the date of dispatch of letter of offer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Tendering remains open for a period of 10 days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46050"/>
            <a:ext cx="6928338" cy="7572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Buy Back - Tender offer</a:t>
            </a:r>
            <a:endParaRPr lang="en-US" dirty="0"/>
          </a:p>
        </p:txBody>
      </p:sp>
      <p:pic>
        <p:nvPicPr>
          <p:cNvPr id="7" name="Picture 2" descr="C:\Documents and Settings\Vivek\Desktop\SEBI-Logo.gif">
            <a:extLst>
              <a:ext uri="{FF2B5EF4-FFF2-40B4-BE49-F238E27FC236}">
                <a16:creationId xmlns:a16="http://schemas.microsoft.com/office/drawing/2014/main" id="{1ABC398C-9667-4F4B-81F4-5A3A7FA1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4049" y="392727"/>
            <a:ext cx="602142" cy="602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3560220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Klassify>
  <SNO>1</SNO>
  <KDate>2019-12-09 15:44:37</KDate>
  <Classification>SEBI-INTERNAL</Classification>
  <HostName>MUM011OPT1B25A</HostName>
  <Domain_User>SEBINT/OIAE_OPRT14 JITESH</Domain_User>
  <IPAdd>10.88.99.174</IPAdd>
  <FilePath>C:\Users\OIAE_OPRT14 JITESH\AppData\Roaming\Klassify\73474\Visit to SEBI PPT New.pptx</FilePath>
  <KID>D027886BE540637115030767938617</KID>
</Klassify>
</file>

<file path=customXml/item2.xml>
</file>

<file path=customXml/itemProps1.xml><?xml version="1.0" encoding="utf-8"?>
<ds:datastoreItem xmlns:ds="http://schemas.openxmlformats.org/officeDocument/2006/customXml" ds:itemID="{D7543C77-5EBC-46F2-AC21-5D702358D3EF}">
  <ds:schemaRefs/>
</ds:datastoreItem>
</file>

<file path=customXml/itemProps2.xml><?xml version="1.0" encoding="utf-8"?>
<ds:datastoreItem xmlns:ds="http://schemas.openxmlformats.org/officeDocument/2006/customXml" ds:itemID="{A05459A9-B9FA-4CD2-9595-31F3624233A1}"/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26780</TotalTime>
  <Words>2514</Words>
  <Application>Microsoft Office PowerPoint</Application>
  <PresentationFormat>On-screen Show (4:3)</PresentationFormat>
  <Paragraphs>603</Paragraphs>
  <Slides>32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  <vt:variant>
        <vt:lpstr>Custom Shows</vt:lpstr>
      </vt:variant>
      <vt:variant>
        <vt:i4>1</vt:i4>
      </vt:variant>
    </vt:vector>
  </HeadingPairs>
  <TitlesOfParts>
    <vt:vector size="43" baseType="lpstr">
      <vt:lpstr>MS PGothic</vt:lpstr>
      <vt:lpstr>Arial</vt:lpstr>
      <vt:lpstr>Calibri</vt:lpstr>
      <vt:lpstr>Tahoma</vt:lpstr>
      <vt:lpstr>Times New Roman</vt:lpstr>
      <vt:lpstr>Tw Cen MT</vt:lpstr>
      <vt:lpstr>Wingdings</vt:lpstr>
      <vt:lpstr>Wingdings 2</vt:lpstr>
      <vt:lpstr>Median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Common reasons for Buy-back  </vt:lpstr>
      <vt:lpstr>Conditions for Buy-back </vt:lpstr>
      <vt:lpstr>PowerPoint Presentation</vt:lpstr>
      <vt:lpstr>Buy Back - Tender offer</vt:lpstr>
      <vt:lpstr>Methods of Buyback (Comparison)</vt:lpstr>
      <vt:lpstr>Offer Price &amp; Record Date</vt:lpstr>
      <vt:lpstr> Tender Route - How to Apply?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Offer Size</vt:lpstr>
      <vt:lpstr>Mandatory and Voluntary Open Offer </vt:lpstr>
      <vt:lpstr>Activities and Timeline</vt:lpstr>
      <vt:lpstr>        How Offer Price is Arrived at                                       </vt:lpstr>
      <vt:lpstr>PowerPoint Presentation</vt:lpstr>
      <vt:lpstr>PowerPoint Presentation</vt:lpstr>
      <vt:lpstr>   Offer Route – Stock Exchange Mechanism In case of dematerialized shares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Custom Show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Pradeep</dc:creator>
  <cp:lastModifiedBy>DHARMAPPA N BAGALI</cp:lastModifiedBy>
  <cp:revision>2476</cp:revision>
  <cp:lastPrinted>2021-09-01T06:08:45Z</cp:lastPrinted>
  <dcterms:created xsi:type="dcterms:W3CDTF">2006-08-16T00:00:00Z</dcterms:created>
  <dcterms:modified xsi:type="dcterms:W3CDTF">2021-09-01T06:08:48Z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">
    <vt:lpwstr>SEBI-INTERNAL</vt:lpwstr>
  </property>
  <property fmtid="{D5CDD505-2E9C-101B-9397-08002B2CF9AE}" pid="3" name="KID">
    <vt:lpwstr>D027886BE540637115030767938617</vt:lpwstr>
  </property>
  <property fmtid="{D5CDD505-2E9C-101B-9397-08002B2CF9AE}" pid="4" name="Rules">
    <vt:lpwstr/>
  </property>
</Properties>
</file>